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7" r:id="rId10"/>
    <p:sldId id="264" r:id="rId11"/>
    <p:sldId id="269" r:id="rId12"/>
    <p:sldId id="265" r:id="rId13"/>
    <p:sldId id="266"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Oswald" panose="020B0604020202020204" charset="0"/>
      <p:regular r:id="rId20"/>
      <p:bold r:id="rId21"/>
    </p:embeddedFont>
    <p:embeddedFont>
      <p:font typeface="Playfair Display"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3C06EF-715F-4B71-88A7-1DBBAB382E42}">
  <a:tblStyle styleId="{D93C06EF-715F-4B71-88A7-1DBBAB382E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2a95aeb8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2a95aeb8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0745e99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0745e99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c2d2b600f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c2d2b600f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c5ed27ca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c5ed27ca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f6041a39a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f6041a39a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c5ed27ca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c5ed27ca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3cb20e22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e3cb20e22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805a46f34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805a46f34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805a46f34e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805a46f34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3f1e0bd9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a3f1e0bd9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txBox="1">
            <a:spLocks noGrp="1"/>
          </p:cNvSpPr>
          <p:nvPr>
            <p:ph type="title"/>
          </p:nvPr>
        </p:nvSpPr>
        <p:spPr>
          <a:xfrm>
            <a:off x="54525" y="3310250"/>
            <a:ext cx="3681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2400"/>
              <a:buFont typeface="Oswald"/>
              <a:buNone/>
              <a:defRPr sz="2400">
                <a:solidFill>
                  <a:srgbClr val="434343"/>
                </a:solidFill>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434343"/>
              </a:buClr>
              <a:buSzPts val="12000"/>
              <a:buFont typeface="Playfair Display"/>
              <a:buNone/>
              <a:defRPr sz="12000">
                <a:solidFill>
                  <a:srgbClr val="434343"/>
                </a:solidFill>
                <a:latin typeface="Playfair Display"/>
                <a:ea typeface="Playfair Display"/>
                <a:cs typeface="Playfair Display"/>
                <a:sym typeface="Playfair Display"/>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mt="37000"/>
          </a:blip>
          <a:stretch>
            <a:fillRect/>
          </a:stretch>
        </p:blipFill>
        <p:spPr>
          <a:xfrm>
            <a:off x="7553849" y="3553324"/>
            <a:ext cx="1590150" cy="1590175"/>
          </a:xfrm>
          <a:prstGeom prst="rect">
            <a:avLst/>
          </a:prstGeom>
          <a:noFill/>
          <a:ln>
            <a:noFill/>
          </a:ln>
        </p:spPr>
      </p:pic>
      <p:pic>
        <p:nvPicPr>
          <p:cNvPr id="65" name="Google Shape;65;p11"/>
          <p:cNvPicPr preferRelativeResize="0"/>
          <p:nvPr/>
        </p:nvPicPr>
        <p:blipFill rotWithShape="1">
          <a:blip r:embed="rId3">
            <a:alphaModFix/>
          </a:blip>
          <a:srcRect t="20225" b="20219"/>
          <a:stretch/>
        </p:blipFill>
        <p:spPr>
          <a:xfrm>
            <a:off x="0" y="75675"/>
            <a:ext cx="5654004" cy="841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2"/>
          <p:cNvPicPr preferRelativeResize="0"/>
          <p:nvPr/>
        </p:nvPicPr>
        <p:blipFill>
          <a:blip r:embed="rId2">
            <a:alphaModFix amt="37000"/>
          </a:blip>
          <a:stretch>
            <a:fillRect/>
          </a:stretch>
        </p:blipFill>
        <p:spPr>
          <a:xfrm>
            <a:off x="7553849" y="3553324"/>
            <a:ext cx="1590150" cy="1590175"/>
          </a:xfrm>
          <a:prstGeom prst="rect">
            <a:avLst/>
          </a:prstGeom>
          <a:noFill/>
          <a:ln>
            <a:noFill/>
          </a:ln>
        </p:spPr>
      </p:pic>
      <p:pic>
        <p:nvPicPr>
          <p:cNvPr id="69" name="Google Shape;69;p12"/>
          <p:cNvPicPr preferRelativeResize="0"/>
          <p:nvPr/>
        </p:nvPicPr>
        <p:blipFill rotWithShape="1">
          <a:blip r:embed="rId3">
            <a:alphaModFix/>
          </a:blip>
          <a:srcRect t="20225" b="20219"/>
          <a:stretch/>
        </p:blipFill>
        <p:spPr>
          <a:xfrm>
            <a:off x="0" y="75675"/>
            <a:ext cx="5654004" cy="841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73763"/>
              </a:buClr>
              <a:buSzPts val="4200"/>
              <a:buFont typeface="Playfair Display"/>
              <a:buNone/>
              <a:defRPr sz="4200">
                <a:solidFill>
                  <a:srgbClr val="073763"/>
                </a:solidFill>
                <a:latin typeface="Playfair Display"/>
                <a:ea typeface="Playfair Display"/>
                <a:cs typeface="Playfair Display"/>
                <a:sym typeface="Playfair Display"/>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3"/>
          <p:cNvPicPr preferRelativeResize="0"/>
          <p:nvPr/>
        </p:nvPicPr>
        <p:blipFill rotWithShape="1">
          <a:blip r:embed="rId2">
            <a:alphaModFix/>
          </a:blip>
          <a:srcRect t="20225" b="20219"/>
          <a:stretch/>
        </p:blipFill>
        <p:spPr>
          <a:xfrm>
            <a:off x="0" y="106575"/>
            <a:ext cx="5654004" cy="841800"/>
          </a:xfrm>
          <a:prstGeom prst="rect">
            <a:avLst/>
          </a:prstGeom>
          <a:noFill/>
          <a:ln>
            <a:noFill/>
          </a:ln>
        </p:spPr>
      </p:pic>
      <p:pic>
        <p:nvPicPr>
          <p:cNvPr id="17" name="Google Shape;17;p3"/>
          <p:cNvPicPr preferRelativeResize="0"/>
          <p:nvPr/>
        </p:nvPicPr>
        <p:blipFill>
          <a:blip r:embed="rId3">
            <a:alphaModFix amt="37000"/>
          </a:blip>
          <a:stretch>
            <a:fillRect/>
          </a:stretch>
        </p:blipFill>
        <p:spPr>
          <a:xfrm>
            <a:off x="7553849" y="3553324"/>
            <a:ext cx="1590150" cy="1590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2400"/>
              <a:buFont typeface="Playfair Display"/>
              <a:buNone/>
              <a:defRPr sz="2400">
                <a:solidFill>
                  <a:srgbClr val="434343"/>
                </a:solidFill>
                <a:latin typeface="Playfair Display"/>
                <a:ea typeface="Playfair Display"/>
                <a:cs typeface="Playfair Display"/>
                <a:sym typeface="Playfair Displ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rotWithShape="1">
          <a:blip r:embed="rId2">
            <a:alphaModFix/>
          </a:blip>
          <a:srcRect t="20223" b="20223"/>
          <a:stretch/>
        </p:blipFill>
        <p:spPr>
          <a:xfrm>
            <a:off x="6500300" y="133950"/>
            <a:ext cx="2643696" cy="393600"/>
          </a:xfrm>
          <a:prstGeom prst="rect">
            <a:avLst/>
          </a:prstGeom>
          <a:noFill/>
          <a:ln>
            <a:noFill/>
          </a:ln>
        </p:spPr>
      </p:pic>
      <p:pic>
        <p:nvPicPr>
          <p:cNvPr id="23" name="Google Shape;23;p4"/>
          <p:cNvPicPr preferRelativeResize="0"/>
          <p:nvPr/>
        </p:nvPicPr>
        <p:blipFill>
          <a:blip r:embed="rId3">
            <a:alphaModFix amt="37000"/>
          </a:blip>
          <a:stretch>
            <a:fillRect/>
          </a:stretch>
        </p:blipFill>
        <p:spPr>
          <a:xfrm>
            <a:off x="2490738" y="779413"/>
            <a:ext cx="4162525" cy="4162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2800"/>
              <a:buFont typeface="Playfair Display"/>
              <a:buNone/>
              <a:defRPr>
                <a:solidFill>
                  <a:srgbClr val="434343"/>
                </a:solidFill>
                <a:latin typeface="Playfair Display"/>
                <a:ea typeface="Playfair Display"/>
                <a:cs typeface="Playfair Display"/>
                <a:sym typeface="Playfair Displ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p:cNvPicPr preferRelativeResize="0"/>
          <p:nvPr/>
        </p:nvPicPr>
        <p:blipFill>
          <a:blip r:embed="rId2">
            <a:alphaModFix amt="37000"/>
          </a:blip>
          <a:stretch>
            <a:fillRect/>
          </a:stretch>
        </p:blipFill>
        <p:spPr>
          <a:xfrm>
            <a:off x="2490738" y="779413"/>
            <a:ext cx="4162525" cy="4162525"/>
          </a:xfrm>
          <a:prstGeom prst="rect">
            <a:avLst/>
          </a:prstGeom>
          <a:noFill/>
          <a:ln>
            <a:noFill/>
          </a:ln>
        </p:spPr>
      </p:pic>
      <p:pic>
        <p:nvPicPr>
          <p:cNvPr id="30" name="Google Shape;30;p5"/>
          <p:cNvPicPr preferRelativeResize="0"/>
          <p:nvPr/>
        </p:nvPicPr>
        <p:blipFill rotWithShape="1">
          <a:blip r:embed="rId3">
            <a:alphaModFix/>
          </a:blip>
          <a:srcRect t="20223" b="20223"/>
          <a:stretch/>
        </p:blipFill>
        <p:spPr>
          <a:xfrm>
            <a:off x="6500300" y="51425"/>
            <a:ext cx="2643696"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2800"/>
              <a:buFont typeface="Playfair Display"/>
              <a:buNone/>
              <a:defRPr>
                <a:solidFill>
                  <a:srgbClr val="434343"/>
                </a:solidFill>
                <a:latin typeface="Playfair Display"/>
                <a:ea typeface="Playfair Display"/>
                <a:cs typeface="Playfair Display"/>
                <a:sym typeface="Playfair Displ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p:cNvPicPr preferRelativeResize="0"/>
          <p:nvPr/>
        </p:nvPicPr>
        <p:blipFill>
          <a:blip r:embed="rId2">
            <a:alphaModFix amt="37000"/>
          </a:blip>
          <a:stretch>
            <a:fillRect/>
          </a:stretch>
        </p:blipFill>
        <p:spPr>
          <a:xfrm>
            <a:off x="2490738" y="779413"/>
            <a:ext cx="4162525" cy="4162525"/>
          </a:xfrm>
          <a:prstGeom prst="rect">
            <a:avLst/>
          </a:prstGeom>
          <a:noFill/>
          <a:ln>
            <a:noFill/>
          </a:ln>
        </p:spPr>
      </p:pic>
      <p:pic>
        <p:nvPicPr>
          <p:cNvPr id="35" name="Google Shape;35;p6"/>
          <p:cNvPicPr preferRelativeResize="0"/>
          <p:nvPr/>
        </p:nvPicPr>
        <p:blipFill rotWithShape="1">
          <a:blip r:embed="rId3">
            <a:alphaModFix/>
          </a:blip>
          <a:srcRect t="20223" b="20223"/>
          <a:stretch/>
        </p:blipFill>
        <p:spPr>
          <a:xfrm>
            <a:off x="6500300" y="51425"/>
            <a:ext cx="2643696"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2400"/>
              <a:buFont typeface="Playfair Display"/>
              <a:buNone/>
              <a:defRPr sz="2400">
                <a:solidFill>
                  <a:srgbClr val="434343"/>
                </a:solidFill>
                <a:latin typeface="Playfair Display"/>
                <a:ea typeface="Playfair Display"/>
                <a:cs typeface="Playfair Display"/>
                <a:sym typeface="Playfair Display"/>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0" name="Google Shape;40;p7"/>
          <p:cNvPicPr preferRelativeResize="0"/>
          <p:nvPr/>
        </p:nvPicPr>
        <p:blipFill>
          <a:blip r:embed="rId2">
            <a:alphaModFix amt="37000"/>
          </a:blip>
          <a:stretch>
            <a:fillRect/>
          </a:stretch>
        </p:blipFill>
        <p:spPr>
          <a:xfrm>
            <a:off x="2490738" y="779413"/>
            <a:ext cx="4162525" cy="4162525"/>
          </a:xfrm>
          <a:prstGeom prst="rect">
            <a:avLst/>
          </a:prstGeom>
          <a:noFill/>
          <a:ln>
            <a:noFill/>
          </a:ln>
        </p:spPr>
      </p:pic>
      <p:pic>
        <p:nvPicPr>
          <p:cNvPr id="41" name="Google Shape;41;p7"/>
          <p:cNvPicPr preferRelativeResize="0"/>
          <p:nvPr/>
        </p:nvPicPr>
        <p:blipFill rotWithShape="1">
          <a:blip r:embed="rId3">
            <a:alphaModFix/>
          </a:blip>
          <a:srcRect t="20223" b="20223"/>
          <a:stretch/>
        </p:blipFill>
        <p:spPr>
          <a:xfrm>
            <a:off x="6500300" y="51425"/>
            <a:ext cx="2643696"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Clr>
                <a:srgbClr val="434343"/>
              </a:buClr>
              <a:buSzPts val="4800"/>
              <a:buFont typeface="Playfair Display"/>
              <a:buNone/>
              <a:defRPr sz="4800">
                <a:solidFill>
                  <a:srgbClr val="434343"/>
                </a:solidFill>
                <a:latin typeface="Playfair Display"/>
                <a:ea typeface="Playfair Display"/>
                <a:cs typeface="Playfair Display"/>
                <a:sym typeface="Playfair Display"/>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8"/>
          <p:cNvPicPr preferRelativeResize="0"/>
          <p:nvPr/>
        </p:nvPicPr>
        <p:blipFill>
          <a:blip r:embed="rId2">
            <a:alphaModFix amt="37000"/>
          </a:blip>
          <a:stretch>
            <a:fillRect/>
          </a:stretch>
        </p:blipFill>
        <p:spPr>
          <a:xfrm>
            <a:off x="2490738" y="779413"/>
            <a:ext cx="4162525" cy="4162525"/>
          </a:xfrm>
          <a:prstGeom prst="rect">
            <a:avLst/>
          </a:prstGeom>
          <a:noFill/>
          <a:ln>
            <a:noFill/>
          </a:ln>
        </p:spPr>
      </p:pic>
      <p:pic>
        <p:nvPicPr>
          <p:cNvPr id="46" name="Google Shape;46;p8"/>
          <p:cNvPicPr preferRelativeResize="0"/>
          <p:nvPr/>
        </p:nvPicPr>
        <p:blipFill rotWithShape="1">
          <a:blip r:embed="rId3">
            <a:alphaModFix/>
          </a:blip>
          <a:srcRect t="20223" b="20223"/>
          <a:stretch/>
        </p:blipFill>
        <p:spPr>
          <a:xfrm>
            <a:off x="6500300" y="51425"/>
            <a:ext cx="2643696"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4200" y="1233175"/>
            <a:ext cx="45720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434343"/>
              </a:buClr>
              <a:buSzPts val="4200"/>
              <a:buFont typeface="Playfair Display"/>
              <a:buNone/>
              <a:defRPr sz="4200">
                <a:solidFill>
                  <a:srgbClr val="434343"/>
                </a:solidFill>
                <a:latin typeface="Playfair Display"/>
                <a:ea typeface="Playfair Display"/>
                <a:cs typeface="Playfair Display"/>
                <a:sym typeface="Playfair Display"/>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9"/>
          <p:cNvPicPr preferRelativeResize="0"/>
          <p:nvPr/>
        </p:nvPicPr>
        <p:blipFill>
          <a:blip r:embed="rId2">
            <a:alphaModFix amt="37000"/>
          </a:blip>
          <a:stretch>
            <a:fillRect/>
          </a:stretch>
        </p:blipFill>
        <p:spPr>
          <a:xfrm>
            <a:off x="-1" y="3553199"/>
            <a:ext cx="1590150" cy="1590175"/>
          </a:xfrm>
          <a:prstGeom prst="rect">
            <a:avLst/>
          </a:prstGeom>
          <a:noFill/>
          <a:ln>
            <a:noFill/>
          </a:ln>
        </p:spPr>
      </p:pic>
      <p:pic>
        <p:nvPicPr>
          <p:cNvPr id="54" name="Google Shape;54;p9"/>
          <p:cNvPicPr preferRelativeResize="0"/>
          <p:nvPr/>
        </p:nvPicPr>
        <p:blipFill rotWithShape="1">
          <a:blip r:embed="rId3">
            <a:alphaModFix/>
          </a:blip>
          <a:srcRect t="20223" b="20223"/>
          <a:stretch/>
        </p:blipFill>
        <p:spPr>
          <a:xfrm>
            <a:off x="0" y="82275"/>
            <a:ext cx="4310700" cy="64178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a:blip r:embed="rId2">
            <a:alphaModFix amt="37000"/>
          </a:blip>
          <a:stretch>
            <a:fillRect/>
          </a:stretch>
        </p:blipFill>
        <p:spPr>
          <a:xfrm>
            <a:off x="2490738" y="779413"/>
            <a:ext cx="4162525" cy="4162525"/>
          </a:xfrm>
          <a:prstGeom prst="rect">
            <a:avLst/>
          </a:prstGeom>
          <a:noFill/>
          <a:ln>
            <a:noFill/>
          </a:ln>
        </p:spPr>
      </p:pic>
      <p:pic>
        <p:nvPicPr>
          <p:cNvPr id="59" name="Google Shape;59;p10"/>
          <p:cNvPicPr preferRelativeResize="0"/>
          <p:nvPr/>
        </p:nvPicPr>
        <p:blipFill rotWithShape="1">
          <a:blip r:embed="rId3">
            <a:alphaModFix/>
          </a:blip>
          <a:srcRect t="20223" b="20223"/>
          <a:stretch/>
        </p:blipFill>
        <p:spPr>
          <a:xfrm>
            <a:off x="6500300" y="51425"/>
            <a:ext cx="2643696"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wps.k12.va.us/Page/1252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wps.k12.va.us/Page/12428" TargetMode="External"/><Relationship Id="rId4" Type="http://schemas.openxmlformats.org/officeDocument/2006/relationships/hyperlink" Target="https://www.wps.k12.va.us/Page/1242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54525" y="3310250"/>
            <a:ext cx="368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COVID-19 Recovery Plan 2021</a:t>
            </a:r>
            <a:endParaRPr dirty="0">
              <a:solidFill>
                <a:srgbClr val="FFFFFF"/>
              </a:solidFill>
            </a:endParaRPr>
          </a:p>
        </p:txBody>
      </p:sp>
      <p:sp>
        <p:nvSpPr>
          <p:cNvPr id="75" name="Google Shape;75;p13"/>
          <p:cNvSpPr txBox="1">
            <a:spLocks noGrp="1"/>
          </p:cNvSpPr>
          <p:nvPr>
            <p:ph type="title"/>
          </p:nvPr>
        </p:nvSpPr>
        <p:spPr>
          <a:xfrm>
            <a:off x="81675" y="3812925"/>
            <a:ext cx="2464200" cy="28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rgbClr val="FFFFFF"/>
                </a:solidFill>
              </a:rPr>
              <a:t>June 10, 2024</a:t>
            </a:r>
            <a:endParaRPr sz="17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58421" y="947772"/>
            <a:ext cx="8520600" cy="7092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Allocation for HVAC </a:t>
            </a:r>
            <a:r>
              <a:rPr lang="en-US" sz="2000" dirty="0"/>
              <a:t>CARES 3 -</a:t>
            </a:r>
            <a:r>
              <a:rPr lang="en" sz="2000" dirty="0"/>
              <a:t> ARP-CSLRF-COVID-19</a:t>
            </a:r>
            <a:endParaRPr sz="2000" dirty="0"/>
          </a:p>
        </p:txBody>
      </p:sp>
      <p:sp>
        <p:nvSpPr>
          <p:cNvPr id="127" name="Google Shape;12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128" name="Google Shape;128;p21"/>
          <p:cNvGraphicFramePr/>
          <p:nvPr>
            <p:extLst>
              <p:ext uri="{D42A27DB-BD31-4B8C-83A1-F6EECF244321}">
                <p14:modId xmlns:p14="http://schemas.microsoft.com/office/powerpoint/2010/main" val="1809615699"/>
              </p:ext>
            </p:extLst>
          </p:nvPr>
        </p:nvGraphicFramePr>
        <p:xfrm>
          <a:off x="1085077" y="1744430"/>
          <a:ext cx="6083286" cy="1879797"/>
        </p:xfrm>
        <a:graphic>
          <a:graphicData uri="http://schemas.openxmlformats.org/drawingml/2006/table">
            <a:tbl>
              <a:tblPr>
                <a:noFill/>
                <a:tableStyleId>{D93C06EF-715F-4B71-88A7-1DBBAB382E42}</a:tableStyleId>
              </a:tblPr>
              <a:tblGrid>
                <a:gridCol w="2201510">
                  <a:extLst>
                    <a:ext uri="{9D8B030D-6E8A-4147-A177-3AD203B41FA5}">
                      <a16:colId xmlns:a16="http://schemas.microsoft.com/office/drawing/2014/main" val="20000"/>
                    </a:ext>
                  </a:extLst>
                </a:gridCol>
                <a:gridCol w="1314870">
                  <a:extLst>
                    <a:ext uri="{9D8B030D-6E8A-4147-A177-3AD203B41FA5}">
                      <a16:colId xmlns:a16="http://schemas.microsoft.com/office/drawing/2014/main" val="20001"/>
                    </a:ext>
                  </a:extLst>
                </a:gridCol>
                <a:gridCol w="2566906">
                  <a:extLst>
                    <a:ext uri="{9D8B030D-6E8A-4147-A177-3AD203B41FA5}">
                      <a16:colId xmlns:a16="http://schemas.microsoft.com/office/drawing/2014/main" val="20002"/>
                    </a:ext>
                  </a:extLst>
                </a:gridCol>
              </a:tblGrid>
              <a:tr h="1033086">
                <a:tc>
                  <a:txBody>
                    <a:bodyPr/>
                    <a:lstStyle/>
                    <a:p>
                      <a:pPr marL="0" lvl="0" indent="0" algn="ctr" rtl="0">
                        <a:spcBef>
                          <a:spcPts val="0"/>
                        </a:spcBef>
                        <a:spcAft>
                          <a:spcPts val="0"/>
                        </a:spcAft>
                        <a:buNone/>
                      </a:pPr>
                      <a:r>
                        <a:rPr lang="en" b="1" u="sng" dirty="0"/>
                        <a:t>Line Item</a:t>
                      </a:r>
                      <a:endParaRPr b="1" u="sng" dirty="0"/>
                    </a:p>
                  </a:txBody>
                  <a:tcPr marL="91425" marR="91425" marT="91425" marB="91425" anchor="ctr">
                    <a:solidFill>
                      <a:srgbClr val="B4A7D6"/>
                    </a:solidFill>
                  </a:tcPr>
                </a:tc>
                <a:tc>
                  <a:txBody>
                    <a:bodyPr/>
                    <a:lstStyle/>
                    <a:p>
                      <a:pPr marL="0" lvl="0" indent="0" algn="ctr" rtl="0">
                        <a:spcBef>
                          <a:spcPts val="0"/>
                        </a:spcBef>
                        <a:spcAft>
                          <a:spcPts val="0"/>
                        </a:spcAft>
                        <a:buNone/>
                      </a:pPr>
                      <a:r>
                        <a:rPr lang="en" b="1" u="sng" dirty="0"/>
                        <a:t>HVAC ARP Proposed</a:t>
                      </a:r>
                      <a:endParaRPr b="1" u="sng" dirty="0"/>
                    </a:p>
                  </a:txBody>
                  <a:tcPr marL="91425" marR="91425" marT="91425" marB="91425" anchor="ctr">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b="1" u="sng"/>
                        <a:t>100% MATCH FROM CARES III </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r h="846711">
                <a:tc>
                  <a:txBody>
                    <a:bodyPr/>
                    <a:lstStyle/>
                    <a:p>
                      <a:pPr marL="0" lvl="0" indent="0" algn="l" rtl="0">
                        <a:spcBef>
                          <a:spcPts val="0"/>
                        </a:spcBef>
                        <a:spcAft>
                          <a:spcPts val="0"/>
                        </a:spcAft>
                        <a:buNone/>
                      </a:pPr>
                      <a:r>
                        <a:rPr lang="en" sz="1200"/>
                        <a:t>FDES HVAC System</a:t>
                      </a:r>
                      <a:endParaRPr sz="12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a:t>$851,896</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dirty="0"/>
                        <a:t>$851,896</a:t>
                      </a:r>
                      <a:endParaRPr sz="1200"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5FCC-17CE-436D-AD8D-430CDBD628FE}"/>
              </a:ext>
            </a:extLst>
          </p:cNvPr>
          <p:cNvSpPr>
            <a:spLocks noGrp="1"/>
          </p:cNvSpPr>
          <p:nvPr>
            <p:ph type="title"/>
          </p:nvPr>
        </p:nvSpPr>
        <p:spPr>
          <a:xfrm>
            <a:off x="251630" y="778746"/>
            <a:ext cx="8520600" cy="1090101"/>
          </a:xfrm>
        </p:spPr>
        <p:txBody>
          <a:bodyPr/>
          <a:lstStyle/>
          <a:p>
            <a:r>
              <a:rPr lang="en" sz="2000" dirty="0"/>
              <a:t>HVAC ARP-CSLRF-COVID-19-CARES 3 Budget = $851</a:t>
            </a:r>
            <a:r>
              <a:rPr lang="en-US" sz="2000" dirty="0"/>
              <a:t>V</a:t>
            </a:r>
            <a:r>
              <a:rPr lang="en" sz="2000" dirty="0"/>
              <a:t>896 </a:t>
            </a:r>
            <a:r>
              <a:rPr lang="en-US" sz="2000" dirty="0"/>
              <a:t>vs CARES 3 HVAC Projected Expenditures to December 31, 2024</a:t>
            </a:r>
            <a:br>
              <a:rPr lang="en-US" sz="2000" dirty="0"/>
            </a:br>
            <a:endParaRPr lang="en-US" sz="2000" dirty="0"/>
          </a:p>
        </p:txBody>
      </p:sp>
      <p:sp>
        <p:nvSpPr>
          <p:cNvPr id="3" name="Slide Number Placeholder 2">
            <a:extLst>
              <a:ext uri="{FF2B5EF4-FFF2-40B4-BE49-F238E27FC236}">
                <a16:creationId xmlns:a16="http://schemas.microsoft.com/office/drawing/2014/main" id="{1DA1CC58-ABF8-48DA-AB79-10E38687AF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8" name="Picture 7">
            <a:extLst>
              <a:ext uri="{FF2B5EF4-FFF2-40B4-BE49-F238E27FC236}">
                <a16:creationId xmlns:a16="http://schemas.microsoft.com/office/drawing/2014/main" id="{E14147D3-6C35-4F50-9375-3CB4650F20AD}"/>
              </a:ext>
            </a:extLst>
          </p:cNvPr>
          <p:cNvPicPr>
            <a:picLocks noChangeAspect="1"/>
          </p:cNvPicPr>
          <p:nvPr/>
        </p:nvPicPr>
        <p:blipFill>
          <a:blip r:embed="rId2"/>
          <a:stretch>
            <a:fillRect/>
          </a:stretch>
        </p:blipFill>
        <p:spPr>
          <a:xfrm>
            <a:off x="440512" y="1642310"/>
            <a:ext cx="7849158" cy="3020907"/>
          </a:xfrm>
          <a:prstGeom prst="rect">
            <a:avLst/>
          </a:prstGeom>
        </p:spPr>
      </p:pic>
    </p:spTree>
    <p:extLst>
      <p:ext uri="{BB962C8B-B14F-4D97-AF65-F5344CB8AC3E}">
        <p14:creationId xmlns:p14="http://schemas.microsoft.com/office/powerpoint/2010/main" val="359415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
        <p:nvSpPr>
          <p:cNvPr id="134" name="Google Shape;134;p22"/>
          <p:cNvSpPr txBox="1">
            <a:spLocks noGrp="1"/>
          </p:cNvSpPr>
          <p:nvPr>
            <p:ph type="body" idx="1"/>
          </p:nvPr>
        </p:nvSpPr>
        <p:spPr>
          <a:xfrm>
            <a:off x="311700" y="1152475"/>
            <a:ext cx="8520600" cy="3416400"/>
          </a:xfrm>
          <a:prstGeom prst="rect">
            <a:avLst/>
          </a:prstGeom>
          <a:ln w="9525" cap="flat" cmpd="sng">
            <a:solidFill>
              <a:srgbClr val="9E9E9E"/>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Char char="●"/>
            </a:pPr>
            <a:r>
              <a:rPr lang="en">
                <a:solidFill>
                  <a:srgbClr val="666666"/>
                </a:solidFill>
              </a:rPr>
              <a:t>Continue to monitor construction costs</a:t>
            </a:r>
            <a:br>
              <a:rPr lang="en">
                <a:solidFill>
                  <a:srgbClr val="666666"/>
                </a:solidFill>
              </a:rPr>
            </a:b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Website for public input went live on July 13, 2021, continue to update plans</a:t>
            </a:r>
            <a:br>
              <a:rPr lang="en">
                <a:solidFill>
                  <a:srgbClr val="666666"/>
                </a:solidFill>
              </a:rPr>
            </a:b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Next required plan update is May/June 2024</a:t>
            </a:r>
            <a:endParaRPr>
              <a:solidFill>
                <a:srgbClr val="666666"/>
              </a:solidFill>
            </a:endParaRPr>
          </a:p>
          <a:p>
            <a:pPr marL="457200" lvl="0" indent="0" algn="l" rtl="0">
              <a:spcBef>
                <a:spcPts val="1600"/>
              </a:spcBef>
              <a:spcAft>
                <a:spcPts val="1600"/>
              </a:spcAft>
              <a:buNone/>
            </a:pPr>
            <a:endParaRPr/>
          </a:p>
        </p:txBody>
      </p:sp>
      <p:sp>
        <p:nvSpPr>
          <p:cNvPr id="135" name="Google Shape;13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41" name="Google Shape;141;p23"/>
          <p:cNvSpPr txBox="1"/>
          <p:nvPr/>
        </p:nvSpPr>
        <p:spPr>
          <a:xfrm>
            <a:off x="453850" y="1617450"/>
            <a:ext cx="80184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On the Finance Department section of the WPS website, we created a tab dedicated to  </a:t>
            </a:r>
            <a:r>
              <a:rPr lang="en" sz="1800" u="sng">
                <a:solidFill>
                  <a:schemeClr val="hlink"/>
                </a:solidFill>
                <a:hlinkClick r:id="rId3"/>
              </a:rPr>
              <a:t>Pandemic Funding</a:t>
            </a:r>
            <a:r>
              <a:rPr lang="en" sz="1800"/>
              <a:t>.  The following plans are required to be posted.</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u="sng">
                <a:solidFill>
                  <a:schemeClr val="hlink"/>
                </a:solidFill>
                <a:hlinkClick r:id="rId4"/>
              </a:rPr>
              <a:t>LEA ARP ESSER Plan</a:t>
            </a:r>
            <a:endParaRPr sz="1800">
              <a:solidFill>
                <a:srgbClr val="1155CC"/>
              </a:solidFill>
            </a:endParaRPr>
          </a:p>
          <a:p>
            <a:pPr marL="0" lvl="0" indent="0" algn="l" rtl="0">
              <a:spcBef>
                <a:spcPts val="0"/>
              </a:spcBef>
              <a:spcAft>
                <a:spcPts val="0"/>
              </a:spcAft>
              <a:buNone/>
            </a:pPr>
            <a:endParaRPr sz="1800"/>
          </a:p>
          <a:p>
            <a:pPr marL="0" lvl="0" indent="0" algn="l" rtl="0">
              <a:spcBef>
                <a:spcPts val="0"/>
              </a:spcBef>
              <a:spcAft>
                <a:spcPts val="0"/>
              </a:spcAft>
              <a:buNone/>
            </a:pPr>
            <a:r>
              <a:rPr lang="en" sz="1800" u="sng">
                <a:solidFill>
                  <a:schemeClr val="hlink"/>
                </a:solidFill>
                <a:hlinkClick r:id="rId5"/>
              </a:rPr>
              <a:t>LEA Plan for Safe Return</a:t>
            </a:r>
            <a:endParaRPr sz="1800">
              <a:solidFill>
                <a:srgbClr val="1155CC"/>
              </a:solidFill>
            </a:endParaRPr>
          </a:p>
          <a:p>
            <a:pPr marL="0" lvl="0" indent="0" algn="l" rtl="0">
              <a:spcBef>
                <a:spcPts val="0"/>
              </a:spcBef>
              <a:spcAft>
                <a:spcPts val="0"/>
              </a:spcAft>
              <a:buNone/>
            </a:pPr>
            <a:endParaRPr sz="1800"/>
          </a:p>
          <a:p>
            <a:pPr marL="0" lvl="0" indent="0" algn="l" rtl="0">
              <a:spcBef>
                <a:spcPts val="0"/>
              </a:spcBef>
              <a:spcAft>
                <a:spcPts val="0"/>
              </a:spcAft>
              <a:buNone/>
            </a:pPr>
            <a:r>
              <a:rPr lang="en" sz="1800"/>
              <a:t>School Division/LEA </a:t>
            </a:r>
            <a:endParaRPr sz="1800"/>
          </a:p>
          <a:p>
            <a:pPr marL="0" lvl="0" indent="0" algn="l" rtl="0">
              <a:spcBef>
                <a:spcPts val="0"/>
              </a:spcBef>
              <a:spcAft>
                <a:spcPts val="0"/>
              </a:spcAft>
              <a:buNone/>
            </a:pPr>
            <a:r>
              <a:rPr lang="en" sz="1800"/>
              <a:t>ESSER Spending Plan</a:t>
            </a:r>
            <a:endParaRPr sz="1800"/>
          </a:p>
        </p:txBody>
      </p:sp>
      <p:pic>
        <p:nvPicPr>
          <p:cNvPr id="142" name="Google Shape;142;p23"/>
          <p:cNvPicPr preferRelativeResize="0"/>
          <p:nvPr/>
        </p:nvPicPr>
        <p:blipFill rotWithShape="1">
          <a:blip r:embed="rId6">
            <a:alphaModFix/>
          </a:blip>
          <a:srcRect l="9512" t="12831" r="11279"/>
          <a:stretch/>
        </p:blipFill>
        <p:spPr>
          <a:xfrm>
            <a:off x="3878540" y="2420475"/>
            <a:ext cx="4154308" cy="2416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26208" y="1514029"/>
            <a:ext cx="8520600" cy="2977878"/>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dirty="0"/>
              <a:t>Background:</a:t>
            </a:r>
            <a:endParaRPr sz="2600" b="1" dirty="0"/>
          </a:p>
          <a:p>
            <a:pPr marL="0" lvl="0" indent="0" algn="ctr" rtl="0">
              <a:spcBef>
                <a:spcPts val="0"/>
              </a:spcBef>
              <a:spcAft>
                <a:spcPts val="0"/>
              </a:spcAft>
              <a:buNone/>
            </a:pPr>
            <a:endParaRPr sz="2600" b="1" dirty="0"/>
          </a:p>
          <a:p>
            <a:pPr marL="0" lvl="0" indent="0" algn="l" rtl="0">
              <a:spcBef>
                <a:spcPts val="0"/>
              </a:spcBef>
              <a:spcAft>
                <a:spcPts val="0"/>
              </a:spcAft>
              <a:buNone/>
            </a:pPr>
            <a:r>
              <a:rPr lang="en" sz="1800" dirty="0"/>
              <a:t>The American Rescue Plan Act of 2021 provides additional relief to address the continued impact of COVID-19. The purpose of this presentation will be to share </a:t>
            </a:r>
            <a:r>
              <a:rPr lang="en-US" sz="1800" dirty="0"/>
              <a:t>how the </a:t>
            </a:r>
            <a:r>
              <a:rPr lang="en" sz="1800" dirty="0"/>
              <a:t>needs of students, families, teachers and infrastructure </a:t>
            </a:r>
            <a:r>
              <a:rPr lang="en-US" sz="1800" dirty="0"/>
              <a:t>have been met through period to date expenditures and the final projected use of COVID-19/CARES 3 Funds</a:t>
            </a:r>
            <a:r>
              <a:rPr lang="en" sz="1800" dirty="0"/>
              <a:t>.</a:t>
            </a:r>
            <a:endParaRPr sz="1800" dirty="0"/>
          </a:p>
          <a:p>
            <a:pPr marL="0" lvl="0" indent="0" algn="ctr" rtl="0">
              <a:spcBef>
                <a:spcPts val="0"/>
              </a:spcBef>
              <a:spcAft>
                <a:spcPts val="0"/>
              </a:spcAft>
              <a:buNone/>
            </a:pPr>
            <a:endParaRPr sz="1800" dirty="0"/>
          </a:p>
          <a:p>
            <a:pPr marL="0" lvl="0" indent="0" algn="l" rtl="0">
              <a:spcBef>
                <a:spcPts val="0"/>
              </a:spcBef>
              <a:spcAft>
                <a:spcPts val="0"/>
              </a:spcAft>
              <a:buNone/>
            </a:pPr>
            <a:r>
              <a:rPr lang="en" sz="1800" b="1" i="1" dirty="0"/>
              <a:t>Must appropriate at least 20% to support learning gaps caused by the pandemic.</a:t>
            </a:r>
            <a:endParaRPr sz="1800" b="1" i="1" dirty="0"/>
          </a:p>
        </p:txBody>
      </p:sp>
      <p:sp>
        <p:nvSpPr>
          <p:cNvPr id="81" name="Google Shape;8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body" idx="4294967295"/>
          </p:nvPr>
        </p:nvSpPr>
        <p:spPr>
          <a:xfrm>
            <a:off x="311700" y="1426050"/>
            <a:ext cx="8520600" cy="30381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000000"/>
                </a:solidFill>
                <a:latin typeface="Playfair Display"/>
                <a:ea typeface="Playfair Display"/>
                <a:cs typeface="Playfair Display"/>
                <a:sym typeface="Playfair Display"/>
              </a:rPr>
              <a:t>Federal Allocation Requirements</a:t>
            </a:r>
            <a:endParaRPr b="1" u="sng">
              <a:solidFill>
                <a:srgbClr val="000000"/>
              </a:solidFill>
              <a:latin typeface="Playfair Display"/>
              <a:ea typeface="Playfair Display"/>
              <a:cs typeface="Playfair Display"/>
              <a:sym typeface="Playfair Display"/>
            </a:endParaRPr>
          </a:p>
          <a:p>
            <a:pPr marL="457200" lvl="0" indent="-342900" algn="l" rtl="0">
              <a:spcBef>
                <a:spcPts val="1600"/>
              </a:spcBef>
              <a:spcAft>
                <a:spcPts val="0"/>
              </a:spcAft>
              <a:buClr>
                <a:srgbClr val="000000"/>
              </a:buClr>
              <a:buSzPts val="1800"/>
              <a:buFont typeface="Playfair Display"/>
              <a:buAutoNum type="arabicPeriod"/>
            </a:pPr>
            <a:r>
              <a:rPr lang="en">
                <a:solidFill>
                  <a:srgbClr val="000000"/>
                </a:solidFill>
                <a:latin typeface="Playfair Display"/>
                <a:ea typeface="Playfair Display"/>
                <a:cs typeface="Playfair Display"/>
                <a:sym typeface="Playfair Display"/>
              </a:rPr>
              <a:t>Open Schools</a:t>
            </a:r>
            <a:br>
              <a:rPr lang="en">
                <a:solidFill>
                  <a:srgbClr val="000000"/>
                </a:solidFill>
                <a:latin typeface="Playfair Display"/>
                <a:ea typeface="Playfair Display"/>
                <a:cs typeface="Playfair Display"/>
                <a:sym typeface="Playfair Display"/>
              </a:rPr>
            </a:br>
            <a:endParaRPr>
              <a:solidFill>
                <a:srgbClr val="000000"/>
              </a:solidFill>
              <a:latin typeface="Playfair Display"/>
              <a:ea typeface="Playfair Display"/>
              <a:cs typeface="Playfair Display"/>
              <a:sym typeface="Playfair Display"/>
            </a:endParaRPr>
          </a:p>
          <a:p>
            <a:pPr marL="457200" lvl="0" indent="-342900" algn="l" rtl="0">
              <a:spcBef>
                <a:spcPts val="0"/>
              </a:spcBef>
              <a:spcAft>
                <a:spcPts val="0"/>
              </a:spcAft>
              <a:buClr>
                <a:srgbClr val="000000"/>
              </a:buClr>
              <a:buSzPts val="1800"/>
              <a:buFont typeface="Playfair Display"/>
              <a:buAutoNum type="arabicPeriod"/>
            </a:pPr>
            <a:r>
              <a:rPr lang="en">
                <a:solidFill>
                  <a:srgbClr val="000000"/>
                </a:solidFill>
                <a:latin typeface="Playfair Display"/>
                <a:ea typeface="Playfair Display"/>
                <a:cs typeface="Playfair Display"/>
                <a:sym typeface="Playfair Display"/>
              </a:rPr>
              <a:t>Learning Recovery</a:t>
            </a:r>
            <a:br>
              <a:rPr lang="en">
                <a:solidFill>
                  <a:srgbClr val="000000"/>
                </a:solidFill>
                <a:latin typeface="Playfair Display"/>
                <a:ea typeface="Playfair Display"/>
                <a:cs typeface="Playfair Display"/>
                <a:sym typeface="Playfair Display"/>
              </a:rPr>
            </a:br>
            <a:endParaRPr>
              <a:solidFill>
                <a:srgbClr val="000000"/>
              </a:solidFill>
              <a:latin typeface="Playfair Display"/>
              <a:ea typeface="Playfair Display"/>
              <a:cs typeface="Playfair Display"/>
              <a:sym typeface="Playfair Display"/>
            </a:endParaRPr>
          </a:p>
          <a:p>
            <a:pPr marL="457200" lvl="0" indent="-342900" algn="l" rtl="0">
              <a:spcBef>
                <a:spcPts val="0"/>
              </a:spcBef>
              <a:spcAft>
                <a:spcPts val="0"/>
              </a:spcAft>
              <a:buClr>
                <a:srgbClr val="000000"/>
              </a:buClr>
              <a:buSzPts val="1800"/>
              <a:buFont typeface="Playfair Display"/>
              <a:buAutoNum type="arabicPeriod"/>
            </a:pPr>
            <a:r>
              <a:rPr lang="en">
                <a:solidFill>
                  <a:srgbClr val="000000"/>
                </a:solidFill>
                <a:latin typeface="Playfair Display"/>
                <a:ea typeface="Playfair Display"/>
                <a:cs typeface="Playfair Display"/>
                <a:sym typeface="Playfair Display"/>
              </a:rPr>
              <a:t>Personal Protective Equipment &amp; Cleaning Enhancements</a:t>
            </a:r>
            <a:br>
              <a:rPr lang="en">
                <a:solidFill>
                  <a:srgbClr val="000000"/>
                </a:solidFill>
                <a:latin typeface="Playfair Display"/>
                <a:ea typeface="Playfair Display"/>
                <a:cs typeface="Playfair Display"/>
                <a:sym typeface="Playfair Display"/>
              </a:rPr>
            </a:br>
            <a:endParaRPr>
              <a:solidFill>
                <a:srgbClr val="000000"/>
              </a:solidFill>
              <a:latin typeface="Playfair Display"/>
              <a:ea typeface="Playfair Display"/>
              <a:cs typeface="Playfair Display"/>
              <a:sym typeface="Playfair Display"/>
            </a:endParaRPr>
          </a:p>
          <a:p>
            <a:pPr marL="457200" lvl="0" indent="-342900" algn="l" rtl="0">
              <a:spcBef>
                <a:spcPts val="0"/>
              </a:spcBef>
              <a:spcAft>
                <a:spcPts val="0"/>
              </a:spcAft>
              <a:buClr>
                <a:srgbClr val="000000"/>
              </a:buClr>
              <a:buSzPts val="1800"/>
              <a:buFont typeface="Playfair Display"/>
              <a:buAutoNum type="arabicPeriod"/>
            </a:pPr>
            <a:r>
              <a:rPr lang="en">
                <a:solidFill>
                  <a:srgbClr val="000000"/>
                </a:solidFill>
                <a:latin typeface="Playfair Display"/>
                <a:ea typeface="Playfair Display"/>
                <a:cs typeface="Playfair Display"/>
                <a:sym typeface="Playfair Display"/>
              </a:rPr>
              <a:t>Air Quality (HVAC and Roof repairs)</a:t>
            </a:r>
            <a:endParaRPr>
              <a:solidFill>
                <a:srgbClr val="000000"/>
              </a:solidFill>
              <a:latin typeface="Playfair Display"/>
              <a:ea typeface="Playfair Display"/>
              <a:cs typeface="Playfair Display"/>
              <a:sym typeface="Playfair Display"/>
            </a:endParaRPr>
          </a:p>
        </p:txBody>
      </p:sp>
      <p:sp>
        <p:nvSpPr>
          <p:cNvPr id="87" name="Google Shape;8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body" idx="4294967295"/>
          </p:nvPr>
        </p:nvSpPr>
        <p:spPr>
          <a:xfrm>
            <a:off x="311700" y="1105550"/>
            <a:ext cx="8520600" cy="35577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a:solidFill>
                  <a:srgbClr val="000000"/>
                </a:solidFill>
                <a:latin typeface="Playfair Display"/>
                <a:ea typeface="Playfair Display"/>
                <a:cs typeface="Playfair Display"/>
                <a:sym typeface="Playfair Display"/>
              </a:rPr>
              <a:t>WPS Guiding Principles</a:t>
            </a:r>
            <a:endParaRPr sz="1600" b="1" u="sng">
              <a:solidFill>
                <a:srgbClr val="000000"/>
              </a:solidFill>
              <a:latin typeface="Playfair Display"/>
              <a:ea typeface="Playfair Display"/>
              <a:cs typeface="Playfair Display"/>
              <a:sym typeface="Playfair Display"/>
            </a:endParaRPr>
          </a:p>
          <a:p>
            <a:pPr marL="457200" lvl="0" indent="-330200" algn="l" rtl="0">
              <a:spcBef>
                <a:spcPts val="1600"/>
              </a:spcBef>
              <a:spcAft>
                <a:spcPts val="0"/>
              </a:spcAft>
              <a:buClr>
                <a:srgbClr val="000000"/>
              </a:buClr>
              <a:buSzPts val="1600"/>
              <a:buFont typeface="Playfair Display"/>
              <a:buAutoNum type="arabicPeriod"/>
            </a:pPr>
            <a:r>
              <a:rPr lang="en" sz="1600">
                <a:solidFill>
                  <a:srgbClr val="000000"/>
                </a:solidFill>
                <a:latin typeface="Playfair Display"/>
                <a:ea typeface="Playfair Display"/>
                <a:cs typeface="Playfair Display"/>
                <a:sym typeface="Playfair Display"/>
              </a:rPr>
              <a:t>Prioritize opening schools for all students.</a:t>
            </a:r>
            <a:br>
              <a:rPr lang="en" sz="1600">
                <a:solidFill>
                  <a:srgbClr val="000000"/>
                </a:solidFill>
                <a:latin typeface="Playfair Display"/>
                <a:ea typeface="Playfair Display"/>
                <a:cs typeface="Playfair Display"/>
                <a:sym typeface="Playfair Display"/>
              </a:rPr>
            </a:br>
            <a:endParaRPr sz="1600">
              <a:solidFill>
                <a:srgbClr val="000000"/>
              </a:solidFill>
              <a:latin typeface="Playfair Display"/>
              <a:ea typeface="Playfair Display"/>
              <a:cs typeface="Playfair Display"/>
              <a:sym typeface="Playfair Display"/>
            </a:endParaRPr>
          </a:p>
          <a:p>
            <a:pPr marL="457200" lvl="0" indent="-330200" algn="l" rtl="0">
              <a:spcBef>
                <a:spcPts val="0"/>
              </a:spcBef>
              <a:spcAft>
                <a:spcPts val="0"/>
              </a:spcAft>
              <a:buClr>
                <a:srgbClr val="000000"/>
              </a:buClr>
              <a:buSzPts val="1600"/>
              <a:buFont typeface="Playfair Display"/>
              <a:buAutoNum type="arabicPeriod"/>
            </a:pPr>
            <a:r>
              <a:rPr lang="en" sz="1600">
                <a:solidFill>
                  <a:srgbClr val="000000"/>
                </a:solidFill>
                <a:latin typeface="Playfair Display"/>
                <a:ea typeface="Playfair Display"/>
                <a:cs typeface="Playfair Display"/>
                <a:sym typeface="Playfair Display"/>
              </a:rPr>
              <a:t>Build structures and capacity to meet the academic, social, emotional and behavioral needs of </a:t>
            </a:r>
            <a:r>
              <a:rPr lang="en" sz="1600" b="1" i="1" u="sng">
                <a:solidFill>
                  <a:srgbClr val="000000"/>
                </a:solidFill>
                <a:latin typeface="Playfair Display"/>
                <a:ea typeface="Playfair Display"/>
                <a:cs typeface="Playfair Display"/>
                <a:sym typeface="Playfair Display"/>
              </a:rPr>
              <a:t>students, families and staff</a:t>
            </a:r>
            <a:r>
              <a:rPr lang="en" sz="1600">
                <a:solidFill>
                  <a:srgbClr val="000000"/>
                </a:solidFill>
                <a:latin typeface="Playfair Display"/>
                <a:ea typeface="Playfair Display"/>
                <a:cs typeface="Playfair Display"/>
                <a:sym typeface="Playfair Display"/>
              </a:rPr>
              <a:t> that will “outlive” the federal financial support.</a:t>
            </a:r>
            <a:endParaRPr sz="1600">
              <a:solidFill>
                <a:srgbClr val="000000"/>
              </a:solidFill>
              <a:latin typeface="Playfair Display"/>
              <a:ea typeface="Playfair Display"/>
              <a:cs typeface="Playfair Display"/>
              <a:sym typeface="Playfair Display"/>
            </a:endParaRPr>
          </a:p>
          <a:p>
            <a:pPr marL="914400" lvl="1" indent="-304800" algn="l" rtl="0">
              <a:spcBef>
                <a:spcPts val="0"/>
              </a:spcBef>
              <a:spcAft>
                <a:spcPts val="0"/>
              </a:spcAft>
              <a:buClr>
                <a:srgbClr val="000000"/>
              </a:buClr>
              <a:buSzPts val="1200"/>
              <a:buFont typeface="Playfair Display"/>
              <a:buAutoNum type="alphaLcPeriod"/>
            </a:pPr>
            <a:r>
              <a:rPr lang="en" sz="1200">
                <a:solidFill>
                  <a:srgbClr val="000000"/>
                </a:solidFill>
                <a:latin typeface="Playfair Display"/>
                <a:ea typeface="Playfair Display"/>
                <a:cs typeface="Playfair Display"/>
                <a:sym typeface="Playfair Display"/>
              </a:rPr>
              <a:t>Recognize that all students experienced loss due to COVID 19.</a:t>
            </a:r>
            <a:endParaRPr sz="1200">
              <a:solidFill>
                <a:srgbClr val="000000"/>
              </a:solidFill>
              <a:latin typeface="Playfair Display"/>
              <a:ea typeface="Playfair Display"/>
              <a:cs typeface="Playfair Display"/>
              <a:sym typeface="Playfair Display"/>
            </a:endParaRPr>
          </a:p>
          <a:p>
            <a:pPr marL="914400" lvl="1" indent="-304800" algn="l" rtl="0">
              <a:spcBef>
                <a:spcPts val="0"/>
              </a:spcBef>
              <a:spcAft>
                <a:spcPts val="0"/>
              </a:spcAft>
              <a:buClr>
                <a:srgbClr val="000000"/>
              </a:buClr>
              <a:buSzPts val="1200"/>
              <a:buFont typeface="Playfair Display"/>
              <a:buAutoNum type="alphaLcPeriod"/>
            </a:pPr>
            <a:r>
              <a:rPr lang="en" sz="1200">
                <a:solidFill>
                  <a:srgbClr val="000000"/>
                </a:solidFill>
                <a:latin typeface="Playfair Display"/>
                <a:ea typeface="Playfair Display"/>
                <a:cs typeface="Playfair Display"/>
                <a:sym typeface="Playfair Display"/>
              </a:rPr>
              <a:t>Personalize support to students based on their individual needs.</a:t>
            </a:r>
            <a:br>
              <a:rPr lang="en" sz="1200">
                <a:solidFill>
                  <a:srgbClr val="000000"/>
                </a:solidFill>
                <a:latin typeface="Playfair Display"/>
                <a:ea typeface="Playfair Display"/>
                <a:cs typeface="Playfair Display"/>
                <a:sym typeface="Playfair Display"/>
              </a:rPr>
            </a:br>
            <a:endParaRPr sz="1200">
              <a:solidFill>
                <a:srgbClr val="000000"/>
              </a:solidFill>
              <a:latin typeface="Playfair Display"/>
              <a:ea typeface="Playfair Display"/>
              <a:cs typeface="Playfair Display"/>
              <a:sym typeface="Playfair Display"/>
            </a:endParaRPr>
          </a:p>
          <a:p>
            <a:pPr marL="457200" lvl="0" indent="-330200" algn="l" rtl="0">
              <a:spcBef>
                <a:spcPts val="0"/>
              </a:spcBef>
              <a:spcAft>
                <a:spcPts val="0"/>
              </a:spcAft>
              <a:buClr>
                <a:srgbClr val="000000"/>
              </a:buClr>
              <a:buSzPts val="1600"/>
              <a:buFont typeface="Playfair Display"/>
              <a:buAutoNum type="arabicPeriod"/>
            </a:pPr>
            <a:r>
              <a:rPr lang="en" sz="1600">
                <a:solidFill>
                  <a:srgbClr val="000000"/>
                </a:solidFill>
                <a:latin typeface="Playfair Display"/>
                <a:ea typeface="Playfair Display"/>
                <a:cs typeface="Playfair Display"/>
                <a:sym typeface="Playfair Display"/>
              </a:rPr>
              <a:t>Maximize ability to use federal money to support capital improvement for future generations.</a:t>
            </a:r>
            <a:br>
              <a:rPr lang="en" sz="1600">
                <a:solidFill>
                  <a:srgbClr val="000000"/>
                </a:solidFill>
                <a:latin typeface="Playfair Display"/>
                <a:ea typeface="Playfair Display"/>
                <a:cs typeface="Playfair Display"/>
                <a:sym typeface="Playfair Display"/>
              </a:rPr>
            </a:br>
            <a:endParaRPr sz="1600">
              <a:solidFill>
                <a:srgbClr val="000000"/>
              </a:solidFill>
              <a:latin typeface="Playfair Display"/>
              <a:ea typeface="Playfair Display"/>
              <a:cs typeface="Playfair Display"/>
              <a:sym typeface="Playfair Display"/>
            </a:endParaRPr>
          </a:p>
          <a:p>
            <a:pPr marL="457200" lvl="0" indent="-330200" algn="l" rtl="0">
              <a:spcBef>
                <a:spcPts val="0"/>
              </a:spcBef>
              <a:spcAft>
                <a:spcPts val="0"/>
              </a:spcAft>
              <a:buClr>
                <a:srgbClr val="000000"/>
              </a:buClr>
              <a:buSzPts val="1600"/>
              <a:buFont typeface="Playfair Display"/>
              <a:buAutoNum type="arabicPeriod"/>
            </a:pPr>
            <a:r>
              <a:rPr lang="en" sz="1600">
                <a:solidFill>
                  <a:srgbClr val="000000"/>
                </a:solidFill>
                <a:latin typeface="Playfair Display"/>
                <a:ea typeface="Playfair Display"/>
                <a:cs typeface="Playfair Display"/>
                <a:sym typeface="Playfair Display"/>
              </a:rPr>
              <a:t>Minimize impact on future operating budgets.</a:t>
            </a:r>
            <a:endParaRPr sz="1600">
              <a:solidFill>
                <a:srgbClr val="000000"/>
              </a:solidFill>
              <a:latin typeface="Playfair Display"/>
              <a:ea typeface="Playfair Display"/>
              <a:cs typeface="Playfair Display"/>
              <a:sym typeface="Playfair Display"/>
            </a:endParaRPr>
          </a:p>
        </p:txBody>
      </p:sp>
      <p:sp>
        <p:nvSpPr>
          <p:cNvPr id="93" name="Google Shape;9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593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Financial Scope of Combined COVID-19 Federal Response</a:t>
            </a:r>
            <a:endParaRPr/>
          </a:p>
        </p:txBody>
      </p:sp>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aphicFrame>
        <p:nvGraphicFramePr>
          <p:cNvPr id="100" name="Google Shape;100;p17"/>
          <p:cNvGraphicFramePr/>
          <p:nvPr>
            <p:extLst>
              <p:ext uri="{D42A27DB-BD31-4B8C-83A1-F6EECF244321}">
                <p14:modId xmlns:p14="http://schemas.microsoft.com/office/powerpoint/2010/main" val="1581287673"/>
              </p:ext>
            </p:extLst>
          </p:nvPr>
        </p:nvGraphicFramePr>
        <p:xfrm>
          <a:off x="503161" y="1166250"/>
          <a:ext cx="7969297" cy="3549191"/>
        </p:xfrm>
        <a:graphic>
          <a:graphicData uri="http://schemas.openxmlformats.org/drawingml/2006/table">
            <a:tbl>
              <a:tblPr>
                <a:noFill/>
                <a:tableStyleId>{D93C06EF-715F-4B71-88A7-1DBBAB382E42}</a:tableStyleId>
              </a:tblPr>
              <a:tblGrid>
                <a:gridCol w="3530542">
                  <a:extLst>
                    <a:ext uri="{9D8B030D-6E8A-4147-A177-3AD203B41FA5}">
                      <a16:colId xmlns:a16="http://schemas.microsoft.com/office/drawing/2014/main" val="20000"/>
                    </a:ext>
                  </a:extLst>
                </a:gridCol>
                <a:gridCol w="1755880">
                  <a:extLst>
                    <a:ext uri="{9D8B030D-6E8A-4147-A177-3AD203B41FA5}">
                      <a16:colId xmlns:a16="http://schemas.microsoft.com/office/drawing/2014/main" val="20001"/>
                    </a:ext>
                  </a:extLst>
                </a:gridCol>
                <a:gridCol w="2682875">
                  <a:extLst>
                    <a:ext uri="{9D8B030D-6E8A-4147-A177-3AD203B41FA5}">
                      <a16:colId xmlns:a16="http://schemas.microsoft.com/office/drawing/2014/main" val="20002"/>
                    </a:ext>
                  </a:extLst>
                </a:gridCol>
              </a:tblGrid>
              <a:tr h="639508">
                <a:tc>
                  <a:txBody>
                    <a:bodyPr/>
                    <a:lstStyle/>
                    <a:p>
                      <a:pPr marL="0" lvl="0" indent="0" algn="l" rtl="0">
                        <a:spcBef>
                          <a:spcPts val="0"/>
                        </a:spcBef>
                        <a:spcAft>
                          <a:spcPts val="0"/>
                        </a:spcAft>
                        <a:buNone/>
                      </a:pPr>
                      <a:r>
                        <a:rPr lang="en" dirty="0">
                          <a:latin typeface="Playfair Display"/>
                          <a:ea typeface="Playfair Display"/>
                          <a:cs typeface="Playfair Display"/>
                          <a:sym typeface="Playfair Display"/>
                        </a:rPr>
                        <a:t>Federal Grant</a:t>
                      </a:r>
                      <a:endParaRPr dirty="0">
                        <a:latin typeface="Playfair Display"/>
                        <a:ea typeface="Playfair Display"/>
                        <a:cs typeface="Playfair Display"/>
                        <a:sym typeface="Playfair Display"/>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Amount</a:t>
                      </a:r>
                      <a:endParaRPr>
                        <a:latin typeface="Playfair Display"/>
                        <a:ea typeface="Playfair Display"/>
                        <a:cs typeface="Playfair Display"/>
                        <a:sym typeface="Playfair Display"/>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Anticipated Date of Zero Balance</a:t>
                      </a:r>
                      <a:endParaRPr>
                        <a:latin typeface="Playfair Display"/>
                        <a:ea typeface="Playfair Display"/>
                        <a:cs typeface="Playfair Display"/>
                        <a:sym typeface="Playfair Display"/>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r h="415669">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CFR City</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$250,000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December 2020 (</a:t>
                      </a:r>
                      <a:r>
                        <a:rPr lang="en-US" dirty="0">
                          <a:latin typeface="Playfair Display"/>
                          <a:ea typeface="Playfair Display"/>
                          <a:cs typeface="Playfair Display"/>
                          <a:sym typeface="Playfair Display"/>
                        </a:rPr>
                        <a:t>Complete)</a:t>
                      </a:r>
                      <a:endParaRPr dirty="0">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5669">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CFR Schools</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$749,595</a:t>
                      </a:r>
                      <a:endParaRPr dirty="0">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February 2021 (</a:t>
                      </a:r>
                      <a:r>
                        <a:rPr lang="en-US" dirty="0">
                          <a:latin typeface="Playfair Display"/>
                          <a:ea typeface="Playfair Display"/>
                          <a:cs typeface="Playfair Display"/>
                          <a:sym typeface="Playfair Display"/>
                        </a:rPr>
                        <a:t>Complete)</a:t>
                      </a:r>
                      <a:endParaRPr dirty="0">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5669">
                <a:tc>
                  <a:txBody>
                    <a:bodyPr/>
                    <a:lstStyle/>
                    <a:p>
                      <a:pPr marL="0" lvl="0" indent="0" algn="l" rtl="0">
                        <a:spcBef>
                          <a:spcPts val="0"/>
                        </a:spcBef>
                        <a:spcAft>
                          <a:spcPts val="0"/>
                        </a:spcAft>
                        <a:buNone/>
                      </a:pPr>
                      <a:r>
                        <a:rPr lang="en" dirty="0">
                          <a:latin typeface="Playfair Display"/>
                          <a:ea typeface="Playfair Display"/>
                          <a:cs typeface="Playfair Display"/>
                          <a:sym typeface="Playfair Display"/>
                        </a:rPr>
                        <a:t>CARES #1 </a:t>
                      </a:r>
                      <a:r>
                        <a:rPr lang="en" sz="700" dirty="0">
                          <a:latin typeface="Playfair Display"/>
                          <a:ea typeface="Playfair Display"/>
                          <a:cs typeface="Playfair Display"/>
                          <a:sym typeface="Playfair Display"/>
                        </a:rPr>
                        <a:t>* include Private School set aside</a:t>
                      </a:r>
                      <a:endParaRPr sz="700" dirty="0">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$945,562</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July 2022 (</a:t>
                      </a:r>
                      <a:r>
                        <a:rPr lang="en-US" dirty="0">
                          <a:latin typeface="Playfair Display"/>
                          <a:ea typeface="Playfair Display"/>
                          <a:cs typeface="Playfair Display"/>
                          <a:sym typeface="Playfair Display"/>
                        </a:rPr>
                        <a:t>Complete)</a:t>
                      </a:r>
                      <a:endParaRPr dirty="0">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5669">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CARES #2</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$3,646,162</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Sept 2023 (</a:t>
                      </a:r>
                      <a:r>
                        <a:rPr lang="en-US" dirty="0">
                          <a:latin typeface="Playfair Display"/>
                          <a:ea typeface="Playfair Display"/>
                          <a:cs typeface="Playfair Display"/>
                          <a:sym typeface="Playfair Display"/>
                        </a:rPr>
                        <a:t>Complete)</a:t>
                      </a:r>
                      <a:endParaRPr dirty="0">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5669">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CARES #3/ESSER III Fund</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$8,194,577</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highlight>
                            <a:srgbClr val="FFFF00"/>
                          </a:highlight>
                          <a:latin typeface="Playfair Display"/>
                          <a:ea typeface="Playfair Display"/>
                          <a:cs typeface="Playfair Display"/>
                          <a:sym typeface="Playfair Display"/>
                        </a:rPr>
                        <a:t>September 2024</a:t>
                      </a:r>
                      <a:endParaRPr dirty="0">
                        <a:highlight>
                          <a:srgbClr val="FFFF00"/>
                        </a:highlight>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5669">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HVAC ARP-CSLRF-COVID-19</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$851,896</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highlight>
                            <a:srgbClr val="FFFF00"/>
                          </a:highlight>
                          <a:latin typeface="Playfair Display"/>
                          <a:ea typeface="Playfair Display"/>
                          <a:cs typeface="Playfair Display"/>
                          <a:sym typeface="Playfair Display"/>
                        </a:rPr>
                        <a:t>December 2024</a:t>
                      </a:r>
                      <a:endParaRPr dirty="0">
                        <a:highlight>
                          <a:srgbClr val="FFFF00"/>
                        </a:highlight>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15669">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Total</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$14,637,792</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dirty="0">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70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Budget Expenditures for CRF and CARES Act 1</a:t>
            </a:r>
            <a:endParaRPr sz="2200"/>
          </a:p>
          <a:p>
            <a:pPr marL="0" lvl="0" indent="0" algn="l" rtl="0">
              <a:spcBef>
                <a:spcPts val="0"/>
              </a:spcBef>
              <a:spcAft>
                <a:spcPts val="0"/>
              </a:spcAft>
              <a:buNone/>
            </a:pPr>
            <a:endParaRPr sz="2200"/>
          </a:p>
        </p:txBody>
      </p:sp>
      <p:sp>
        <p:nvSpPr>
          <p:cNvPr id="106" name="Google Shape;10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aphicFrame>
        <p:nvGraphicFramePr>
          <p:cNvPr id="107" name="Google Shape;107;p18"/>
          <p:cNvGraphicFramePr/>
          <p:nvPr>
            <p:extLst>
              <p:ext uri="{D42A27DB-BD31-4B8C-83A1-F6EECF244321}">
                <p14:modId xmlns:p14="http://schemas.microsoft.com/office/powerpoint/2010/main" val="1926018287"/>
              </p:ext>
            </p:extLst>
          </p:nvPr>
        </p:nvGraphicFramePr>
        <p:xfrm>
          <a:off x="386119" y="856715"/>
          <a:ext cx="8371762" cy="4425871"/>
        </p:xfrm>
        <a:graphic>
          <a:graphicData uri="http://schemas.openxmlformats.org/drawingml/2006/table">
            <a:tbl>
              <a:tblPr>
                <a:noFill/>
                <a:tableStyleId>{D93C06EF-715F-4B71-88A7-1DBBAB382E42}</a:tableStyleId>
              </a:tblPr>
              <a:tblGrid>
                <a:gridCol w="2344198">
                  <a:extLst>
                    <a:ext uri="{9D8B030D-6E8A-4147-A177-3AD203B41FA5}">
                      <a16:colId xmlns:a16="http://schemas.microsoft.com/office/drawing/2014/main" val="20000"/>
                    </a:ext>
                  </a:extLst>
                </a:gridCol>
                <a:gridCol w="3168077">
                  <a:extLst>
                    <a:ext uri="{9D8B030D-6E8A-4147-A177-3AD203B41FA5}">
                      <a16:colId xmlns:a16="http://schemas.microsoft.com/office/drawing/2014/main" val="20001"/>
                    </a:ext>
                  </a:extLst>
                </a:gridCol>
                <a:gridCol w="863130">
                  <a:extLst>
                    <a:ext uri="{9D8B030D-6E8A-4147-A177-3AD203B41FA5}">
                      <a16:colId xmlns:a16="http://schemas.microsoft.com/office/drawing/2014/main" val="20002"/>
                    </a:ext>
                  </a:extLst>
                </a:gridCol>
                <a:gridCol w="981426">
                  <a:extLst>
                    <a:ext uri="{9D8B030D-6E8A-4147-A177-3AD203B41FA5}">
                      <a16:colId xmlns:a16="http://schemas.microsoft.com/office/drawing/2014/main" val="20003"/>
                    </a:ext>
                  </a:extLst>
                </a:gridCol>
                <a:gridCol w="1014931">
                  <a:extLst>
                    <a:ext uri="{9D8B030D-6E8A-4147-A177-3AD203B41FA5}">
                      <a16:colId xmlns:a16="http://schemas.microsoft.com/office/drawing/2014/main" val="20004"/>
                    </a:ext>
                  </a:extLst>
                </a:gridCol>
              </a:tblGrid>
              <a:tr h="377112">
                <a:tc>
                  <a:txBody>
                    <a:bodyPr/>
                    <a:lstStyle/>
                    <a:p>
                      <a:pPr marL="0" lvl="0" indent="0" algn="ctr" rtl="0">
                        <a:spcBef>
                          <a:spcPts val="0"/>
                        </a:spcBef>
                        <a:spcAft>
                          <a:spcPts val="0"/>
                        </a:spcAft>
                        <a:buNone/>
                      </a:pPr>
                      <a:r>
                        <a:rPr lang="en" b="1" u="sng"/>
                        <a:t>Line Item</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b="1" u="sng"/>
                        <a:t>Description</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b="1" u="sng"/>
                        <a:t>CRF</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b="1" u="sng"/>
                        <a:t>CARES 1</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b="1" u="sng"/>
                        <a:t>Total</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r h="348101">
                <a:tc>
                  <a:txBody>
                    <a:bodyPr/>
                    <a:lstStyle/>
                    <a:p>
                      <a:pPr marL="0" lvl="0" indent="0" algn="l" rtl="0">
                        <a:spcBef>
                          <a:spcPts val="0"/>
                        </a:spcBef>
                        <a:spcAft>
                          <a:spcPts val="0"/>
                        </a:spcAft>
                        <a:buNone/>
                      </a:pPr>
                      <a:r>
                        <a:rPr lang="en" sz="1200" dirty="0"/>
                        <a:t>Transportation</a:t>
                      </a:r>
                      <a:endParaRPr sz="1200" dirty="0"/>
                    </a:p>
                  </a:txBody>
                  <a:tcPr marL="91425" marR="91425" marT="91425" marB="91425" anchor="ctr">
                    <a:lnT w="9525" cap="flat" cmpd="sng">
                      <a:solidFill>
                        <a:srgbClr val="9E9E9E"/>
                      </a:solidFill>
                      <a:prstDash val="solid"/>
                      <a:round/>
                      <a:headEnd type="none" w="sm" len="sm"/>
                      <a:tailEnd type="none" w="sm" len="sm"/>
                    </a:lnT>
                  </a:tcPr>
                </a:tc>
                <a:tc>
                  <a:txBody>
                    <a:bodyPr/>
                    <a:lstStyle/>
                    <a:p>
                      <a:pPr marL="457200" lvl="0" indent="-304800" algn="l" rtl="0">
                        <a:spcBef>
                          <a:spcPts val="0"/>
                        </a:spcBef>
                        <a:spcAft>
                          <a:spcPts val="0"/>
                        </a:spcAft>
                        <a:buSzPts val="1200"/>
                        <a:buChar char="●"/>
                      </a:pPr>
                      <a:r>
                        <a:rPr lang="en" sz="1200"/>
                        <a:t>1 bus, special runs, routing software</a:t>
                      </a:r>
                      <a:endParaRPr sz="1200"/>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r" rtl="0">
                        <a:spcBef>
                          <a:spcPts val="0"/>
                        </a:spcBef>
                        <a:spcAft>
                          <a:spcPts val="0"/>
                        </a:spcAft>
                        <a:buNone/>
                      </a:pPr>
                      <a:r>
                        <a:rPr lang="en" sz="1200"/>
                        <a:t>$109,960</a:t>
                      </a:r>
                      <a:endParaRPr sz="1200"/>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r" rtl="0">
                        <a:spcBef>
                          <a:spcPts val="0"/>
                        </a:spcBef>
                        <a:spcAft>
                          <a:spcPts val="0"/>
                        </a:spcAft>
                        <a:buClr>
                          <a:schemeClr val="dk1"/>
                        </a:buClr>
                        <a:buSzPts val="1100"/>
                        <a:buFont typeface="Arial"/>
                        <a:buNone/>
                      </a:pPr>
                      <a:r>
                        <a:rPr lang="en" sz="1200">
                          <a:solidFill>
                            <a:schemeClr val="dk1"/>
                          </a:solidFill>
                        </a:rPr>
                        <a:t>$59,535</a:t>
                      </a:r>
                      <a:endParaRPr sz="1200"/>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r" rtl="0">
                        <a:spcBef>
                          <a:spcPts val="0"/>
                        </a:spcBef>
                        <a:spcAft>
                          <a:spcPts val="0"/>
                        </a:spcAft>
                        <a:buNone/>
                      </a:pPr>
                      <a:r>
                        <a:rPr lang="en" sz="1200"/>
                        <a:t>$169,495</a:t>
                      </a:r>
                      <a:endParaRPr sz="1200"/>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357228">
                <a:tc>
                  <a:txBody>
                    <a:bodyPr/>
                    <a:lstStyle/>
                    <a:p>
                      <a:pPr marL="0" lvl="0" indent="0" algn="l" rtl="0">
                        <a:spcBef>
                          <a:spcPts val="0"/>
                        </a:spcBef>
                        <a:spcAft>
                          <a:spcPts val="0"/>
                        </a:spcAft>
                        <a:buNone/>
                      </a:pPr>
                      <a:r>
                        <a:rPr lang="en" sz="1200" dirty="0"/>
                        <a:t>Personnel </a:t>
                      </a:r>
                      <a:endParaRPr sz="1200" dirty="0"/>
                    </a:p>
                  </a:txBody>
                  <a:tcPr marL="91425" marR="91425" marT="91425" marB="91425" anchor="ctr"/>
                </a:tc>
                <a:tc>
                  <a:txBody>
                    <a:bodyPr/>
                    <a:lstStyle/>
                    <a:p>
                      <a:pPr marL="457200" lvl="0" indent="-304800" algn="l" rtl="0">
                        <a:spcBef>
                          <a:spcPts val="0"/>
                        </a:spcBef>
                        <a:spcAft>
                          <a:spcPts val="0"/>
                        </a:spcAft>
                        <a:buSzPts val="1200"/>
                        <a:buChar char="●"/>
                      </a:pPr>
                      <a:r>
                        <a:rPr lang="en" sz="1200"/>
                        <a:t>Flex subs, non contract pay</a:t>
                      </a:r>
                      <a:endParaRPr sz="1200"/>
                    </a:p>
                  </a:txBody>
                  <a:tcPr marL="91425" marR="91425" marT="91425" marB="91425" anchor="ctr"/>
                </a:tc>
                <a:tc>
                  <a:txBody>
                    <a:bodyPr/>
                    <a:lstStyle/>
                    <a:p>
                      <a:pPr marL="0" lvl="0" indent="0" algn="r" rtl="0">
                        <a:spcBef>
                          <a:spcPts val="0"/>
                        </a:spcBef>
                        <a:spcAft>
                          <a:spcPts val="0"/>
                        </a:spcAft>
                        <a:buNone/>
                      </a:pPr>
                      <a:r>
                        <a:rPr lang="en" sz="1200"/>
                        <a:t>$337,629</a:t>
                      </a:r>
                      <a:endParaRPr sz="1200"/>
                    </a:p>
                  </a:txBody>
                  <a:tcPr marL="91425" marR="91425" marT="91425" marB="91425" anchor="ctr"/>
                </a:tc>
                <a:tc>
                  <a:txBody>
                    <a:bodyPr/>
                    <a:lstStyle/>
                    <a:p>
                      <a:pPr marL="0" lvl="0" indent="0" algn="r" rtl="0">
                        <a:lnSpc>
                          <a:spcPct val="115000"/>
                        </a:lnSpc>
                        <a:spcBef>
                          <a:spcPts val="1200"/>
                        </a:spcBef>
                        <a:spcAft>
                          <a:spcPts val="1200"/>
                        </a:spcAft>
                        <a:buClr>
                          <a:schemeClr val="dk1"/>
                        </a:buClr>
                        <a:buSzPts val="1100"/>
                        <a:buFont typeface="Arial"/>
                        <a:buNone/>
                      </a:pPr>
                      <a:r>
                        <a:rPr lang="en" sz="1200">
                          <a:solidFill>
                            <a:schemeClr val="dk1"/>
                          </a:solidFill>
                        </a:rPr>
                        <a:t> $511,186</a:t>
                      </a:r>
                      <a:endParaRPr sz="1200">
                        <a:solidFill>
                          <a:schemeClr val="dk1"/>
                        </a:solidFill>
                      </a:endParaRPr>
                    </a:p>
                  </a:txBody>
                  <a:tcPr marL="91425" marR="91425" marT="91425" marB="91425" anchor="ctr"/>
                </a:tc>
                <a:tc>
                  <a:txBody>
                    <a:bodyPr/>
                    <a:lstStyle/>
                    <a:p>
                      <a:pPr marL="0" lvl="0" indent="0" algn="r" rtl="0">
                        <a:spcBef>
                          <a:spcPts val="0"/>
                        </a:spcBef>
                        <a:spcAft>
                          <a:spcPts val="0"/>
                        </a:spcAft>
                        <a:buNone/>
                      </a:pPr>
                      <a:r>
                        <a:rPr lang="en" sz="1200"/>
                        <a:t>$848,815</a:t>
                      </a:r>
                      <a:endParaRPr sz="1200"/>
                    </a:p>
                  </a:txBody>
                  <a:tcPr marL="91425" marR="91425" marT="91425" marB="91425" anchor="ctr"/>
                </a:tc>
                <a:extLst>
                  <a:ext uri="{0D108BD9-81ED-4DB2-BD59-A6C34878D82A}">
                    <a16:rowId xmlns:a16="http://schemas.microsoft.com/office/drawing/2014/main" val="10002"/>
                  </a:ext>
                </a:extLst>
              </a:tr>
              <a:tr h="696230">
                <a:tc>
                  <a:txBody>
                    <a:bodyPr/>
                    <a:lstStyle/>
                    <a:p>
                      <a:pPr marL="0" lvl="0" indent="0" algn="l" rtl="0">
                        <a:spcBef>
                          <a:spcPts val="0"/>
                        </a:spcBef>
                        <a:spcAft>
                          <a:spcPts val="0"/>
                        </a:spcAft>
                        <a:buNone/>
                      </a:pPr>
                      <a:r>
                        <a:rPr lang="en" sz="1200" dirty="0"/>
                        <a:t>PPE</a:t>
                      </a:r>
                      <a:endParaRPr sz="1200" dirty="0"/>
                    </a:p>
                  </a:txBody>
                  <a:tcPr marL="91425" marR="91425" marT="91425" marB="91425" anchor="ctr"/>
                </a:tc>
                <a:tc>
                  <a:txBody>
                    <a:bodyPr/>
                    <a:lstStyle/>
                    <a:p>
                      <a:pPr marL="457200" lvl="0" indent="-304800" algn="l" rtl="0">
                        <a:spcBef>
                          <a:spcPts val="0"/>
                        </a:spcBef>
                        <a:spcAft>
                          <a:spcPts val="0"/>
                        </a:spcAft>
                        <a:buSzPts val="1200"/>
                        <a:buChar char="●"/>
                      </a:pPr>
                      <a:r>
                        <a:rPr lang="en" sz="1200"/>
                        <a:t>Sanitation supplies, plexiglass, water bottle filling stations, cleaning supplies, etc.</a:t>
                      </a:r>
                      <a:endParaRPr sz="1200"/>
                    </a:p>
                  </a:txBody>
                  <a:tcPr marL="91425" marR="91425" marT="91425" marB="91425" anchor="ctr"/>
                </a:tc>
                <a:tc>
                  <a:txBody>
                    <a:bodyPr/>
                    <a:lstStyle/>
                    <a:p>
                      <a:pPr marL="0" lvl="0" indent="0" algn="r" rtl="0">
                        <a:spcBef>
                          <a:spcPts val="0"/>
                        </a:spcBef>
                        <a:spcAft>
                          <a:spcPts val="0"/>
                        </a:spcAft>
                        <a:buNone/>
                      </a:pPr>
                      <a:r>
                        <a:rPr lang="en" sz="1200"/>
                        <a:t>$309,391</a:t>
                      </a:r>
                      <a:endParaRPr sz="1200"/>
                    </a:p>
                  </a:txBody>
                  <a:tcPr marL="91425" marR="91425" marT="91425" marB="91425" anchor="ctr"/>
                </a:tc>
                <a:tc>
                  <a:txBody>
                    <a:bodyPr/>
                    <a:lstStyle/>
                    <a:p>
                      <a:pPr marL="0" lvl="0" indent="0" algn="r" rtl="0">
                        <a:spcBef>
                          <a:spcPts val="0"/>
                        </a:spcBef>
                        <a:spcAft>
                          <a:spcPts val="0"/>
                        </a:spcAft>
                        <a:buClr>
                          <a:schemeClr val="dk1"/>
                        </a:buClr>
                        <a:buSzPts val="1100"/>
                        <a:buFont typeface="Arial"/>
                        <a:buNone/>
                      </a:pPr>
                      <a:r>
                        <a:rPr lang="en" sz="1200">
                          <a:solidFill>
                            <a:schemeClr val="dk1"/>
                          </a:solidFill>
                        </a:rPr>
                        <a:t>$41,859</a:t>
                      </a:r>
                      <a:endParaRPr sz="1200"/>
                    </a:p>
                  </a:txBody>
                  <a:tcPr marL="91425" marR="91425" marT="91425" marB="91425" anchor="ctr"/>
                </a:tc>
                <a:tc>
                  <a:txBody>
                    <a:bodyPr/>
                    <a:lstStyle/>
                    <a:p>
                      <a:pPr marL="0" lvl="0" indent="0" algn="r" rtl="0">
                        <a:spcBef>
                          <a:spcPts val="0"/>
                        </a:spcBef>
                        <a:spcAft>
                          <a:spcPts val="0"/>
                        </a:spcAft>
                        <a:buNone/>
                      </a:pPr>
                      <a:r>
                        <a:rPr lang="en" sz="1200"/>
                        <a:t>$351,250</a:t>
                      </a:r>
                      <a:endParaRPr sz="1200"/>
                    </a:p>
                  </a:txBody>
                  <a:tcPr marL="91425" marR="91425" marT="91425" marB="91425" anchor="ctr"/>
                </a:tc>
                <a:extLst>
                  <a:ext uri="{0D108BD9-81ED-4DB2-BD59-A6C34878D82A}">
                    <a16:rowId xmlns:a16="http://schemas.microsoft.com/office/drawing/2014/main" val="10003"/>
                  </a:ext>
                </a:extLst>
              </a:tr>
              <a:tr h="522165">
                <a:tc>
                  <a:txBody>
                    <a:bodyPr/>
                    <a:lstStyle/>
                    <a:p>
                      <a:pPr marL="0" lvl="0" indent="0" algn="l" rtl="0">
                        <a:spcBef>
                          <a:spcPts val="0"/>
                        </a:spcBef>
                        <a:spcAft>
                          <a:spcPts val="0"/>
                        </a:spcAft>
                        <a:buNone/>
                      </a:pPr>
                      <a:r>
                        <a:rPr lang="en" sz="1200"/>
                        <a:t>Technology</a:t>
                      </a:r>
                      <a:endParaRPr sz="1200"/>
                    </a:p>
                  </a:txBody>
                  <a:tcPr marL="91425" marR="91425" marT="91425" marB="91425" anchor="ctr"/>
                </a:tc>
                <a:tc>
                  <a:txBody>
                    <a:bodyPr/>
                    <a:lstStyle/>
                    <a:p>
                      <a:pPr marL="457200" lvl="0" indent="-304800" algn="l" rtl="0">
                        <a:spcBef>
                          <a:spcPts val="0"/>
                        </a:spcBef>
                        <a:spcAft>
                          <a:spcPts val="0"/>
                        </a:spcAft>
                        <a:buSzPts val="1200"/>
                        <a:buChar char="●"/>
                      </a:pPr>
                      <a:r>
                        <a:rPr lang="en" sz="1200"/>
                        <a:t>Internet access, distance learning equipment, SEL Software</a:t>
                      </a:r>
                      <a:endParaRPr sz="1200"/>
                    </a:p>
                  </a:txBody>
                  <a:tcPr marL="91425" marR="91425" marT="91425" marB="91425" anchor="ctr"/>
                </a:tc>
                <a:tc>
                  <a:txBody>
                    <a:bodyPr/>
                    <a:lstStyle/>
                    <a:p>
                      <a:pPr marL="0" lvl="0" indent="0" algn="r" rtl="0">
                        <a:spcBef>
                          <a:spcPts val="0"/>
                        </a:spcBef>
                        <a:spcAft>
                          <a:spcPts val="0"/>
                        </a:spcAft>
                        <a:buNone/>
                      </a:pPr>
                      <a:r>
                        <a:rPr lang="en" sz="1200" dirty="0"/>
                        <a:t>$105,750</a:t>
                      </a:r>
                      <a:endParaRPr sz="1200" dirty="0"/>
                    </a:p>
                  </a:txBody>
                  <a:tcPr marL="91425" marR="91425" marT="91425" marB="91425" anchor="ctr"/>
                </a:tc>
                <a:tc>
                  <a:txBody>
                    <a:bodyPr/>
                    <a:lstStyle/>
                    <a:p>
                      <a:pPr marL="0" lvl="0" indent="0" algn="r" rtl="0">
                        <a:spcBef>
                          <a:spcPts val="0"/>
                        </a:spcBef>
                        <a:spcAft>
                          <a:spcPts val="0"/>
                        </a:spcAft>
                        <a:buClr>
                          <a:schemeClr val="dk1"/>
                        </a:buClr>
                        <a:buSzPts val="1100"/>
                        <a:buFont typeface="Arial"/>
                        <a:buNone/>
                      </a:pPr>
                      <a:r>
                        <a:rPr lang="en" sz="1200">
                          <a:solidFill>
                            <a:schemeClr val="dk1"/>
                          </a:solidFill>
                        </a:rPr>
                        <a:t>$67,532</a:t>
                      </a:r>
                      <a:endParaRPr sz="1200"/>
                    </a:p>
                  </a:txBody>
                  <a:tcPr marL="91425" marR="91425" marT="91425" marB="91425" anchor="ctr"/>
                </a:tc>
                <a:tc>
                  <a:txBody>
                    <a:bodyPr/>
                    <a:lstStyle/>
                    <a:p>
                      <a:pPr marL="0" lvl="0" indent="0" algn="r" rtl="0">
                        <a:spcBef>
                          <a:spcPts val="0"/>
                        </a:spcBef>
                        <a:spcAft>
                          <a:spcPts val="0"/>
                        </a:spcAft>
                        <a:buNone/>
                      </a:pPr>
                      <a:r>
                        <a:rPr lang="en" sz="1200"/>
                        <a:t>$173,282</a:t>
                      </a:r>
                      <a:endParaRPr sz="1200"/>
                    </a:p>
                  </a:txBody>
                  <a:tcPr marL="91425" marR="91425" marT="91425" marB="91425" anchor="ctr"/>
                </a:tc>
                <a:extLst>
                  <a:ext uri="{0D108BD9-81ED-4DB2-BD59-A6C34878D82A}">
                    <a16:rowId xmlns:a16="http://schemas.microsoft.com/office/drawing/2014/main" val="10004"/>
                  </a:ext>
                </a:extLst>
              </a:tr>
              <a:tr h="348101">
                <a:tc>
                  <a:txBody>
                    <a:bodyPr/>
                    <a:lstStyle/>
                    <a:p>
                      <a:pPr marL="0" lvl="0" indent="0" algn="l" rtl="0">
                        <a:spcBef>
                          <a:spcPts val="0"/>
                        </a:spcBef>
                        <a:spcAft>
                          <a:spcPts val="0"/>
                        </a:spcAft>
                        <a:buClr>
                          <a:schemeClr val="dk1"/>
                        </a:buClr>
                        <a:buSzPts val="1100"/>
                        <a:buFont typeface="Arial"/>
                        <a:buNone/>
                      </a:pPr>
                      <a:r>
                        <a:rPr lang="en" sz="1200"/>
                        <a:t>Furniture and equipment</a:t>
                      </a:r>
                      <a:endParaRPr sz="1200"/>
                    </a:p>
                  </a:txBody>
                  <a:tcPr marL="91425" marR="91425" marT="91425" marB="91425" anchor="ctr"/>
                </a:tc>
                <a:tc>
                  <a:txBody>
                    <a:bodyPr/>
                    <a:lstStyle/>
                    <a:p>
                      <a:pPr marL="457200" lvl="0" indent="-304800" algn="l" rtl="0">
                        <a:spcBef>
                          <a:spcPts val="0"/>
                        </a:spcBef>
                        <a:spcAft>
                          <a:spcPts val="0"/>
                        </a:spcAft>
                        <a:buSzPts val="1200"/>
                        <a:buChar char="●"/>
                      </a:pPr>
                      <a:r>
                        <a:rPr lang="en" sz="1200"/>
                        <a:t>Food carts and classroom furniture</a:t>
                      </a:r>
                      <a:endParaRPr sz="1200"/>
                    </a:p>
                  </a:txBody>
                  <a:tcPr marL="91425" marR="91425" marT="91425" marB="91425" anchor="ctr"/>
                </a:tc>
                <a:tc>
                  <a:txBody>
                    <a:bodyPr/>
                    <a:lstStyle/>
                    <a:p>
                      <a:pPr marL="0" lvl="0" indent="0" algn="r" rtl="0">
                        <a:spcBef>
                          <a:spcPts val="0"/>
                        </a:spcBef>
                        <a:spcAft>
                          <a:spcPts val="0"/>
                        </a:spcAft>
                        <a:buNone/>
                      </a:pPr>
                      <a:endParaRPr sz="1200"/>
                    </a:p>
                  </a:txBody>
                  <a:tcPr marL="91425" marR="91425" marT="91425" marB="91425" anchor="ctr">
                    <a:solidFill>
                      <a:srgbClr val="CCCCCC"/>
                    </a:solidFill>
                  </a:tcPr>
                </a:tc>
                <a:tc>
                  <a:txBody>
                    <a:bodyPr/>
                    <a:lstStyle/>
                    <a:p>
                      <a:pPr marL="0" lvl="0" indent="0" algn="r" rtl="0">
                        <a:spcBef>
                          <a:spcPts val="0"/>
                        </a:spcBef>
                        <a:spcAft>
                          <a:spcPts val="0"/>
                        </a:spcAft>
                        <a:buClr>
                          <a:schemeClr val="dk1"/>
                        </a:buClr>
                        <a:buSzPts val="1100"/>
                        <a:buFont typeface="Arial"/>
                        <a:buNone/>
                      </a:pPr>
                      <a:r>
                        <a:rPr lang="en" sz="1200">
                          <a:solidFill>
                            <a:schemeClr val="dk1"/>
                          </a:solidFill>
                        </a:rPr>
                        <a:t>$23,989</a:t>
                      </a:r>
                      <a:endParaRPr sz="1200"/>
                    </a:p>
                  </a:txBody>
                  <a:tcPr marL="91425" marR="91425" marT="91425" marB="91425" anchor="ctr"/>
                </a:tc>
                <a:tc>
                  <a:txBody>
                    <a:bodyPr/>
                    <a:lstStyle/>
                    <a:p>
                      <a:pPr marL="0" lvl="0" indent="0" algn="r" rtl="0">
                        <a:spcBef>
                          <a:spcPts val="0"/>
                        </a:spcBef>
                        <a:spcAft>
                          <a:spcPts val="0"/>
                        </a:spcAft>
                        <a:buNone/>
                      </a:pPr>
                      <a:r>
                        <a:rPr lang="en" sz="1200"/>
                        <a:t>$23,989</a:t>
                      </a:r>
                      <a:endParaRPr sz="1200"/>
                    </a:p>
                  </a:txBody>
                  <a:tcPr marL="91425" marR="91425" marT="91425" marB="91425" anchor="ctr"/>
                </a:tc>
                <a:extLst>
                  <a:ext uri="{0D108BD9-81ED-4DB2-BD59-A6C34878D82A}">
                    <a16:rowId xmlns:a16="http://schemas.microsoft.com/office/drawing/2014/main" val="10005"/>
                  </a:ext>
                </a:extLst>
              </a:tr>
              <a:tr h="348101">
                <a:tc>
                  <a:txBody>
                    <a:bodyPr/>
                    <a:lstStyle/>
                    <a:p>
                      <a:pPr marL="0" lvl="0" indent="0" algn="l" rtl="0">
                        <a:spcBef>
                          <a:spcPts val="0"/>
                        </a:spcBef>
                        <a:spcAft>
                          <a:spcPts val="0"/>
                        </a:spcAft>
                        <a:buNone/>
                      </a:pPr>
                      <a:r>
                        <a:rPr lang="en" sz="1200"/>
                        <a:t>Distance Learning</a:t>
                      </a:r>
                      <a:endParaRPr sz="1200"/>
                    </a:p>
                  </a:txBody>
                  <a:tcPr marL="91425" marR="91425" marT="91425" marB="91425" anchor="ctr">
                    <a:lnB w="9525" cap="flat" cmpd="sng">
                      <a:solidFill>
                        <a:srgbClr val="9E9E9E"/>
                      </a:solidFill>
                      <a:prstDash val="solid"/>
                      <a:round/>
                      <a:headEnd type="none" w="sm" len="sm"/>
                      <a:tailEnd type="none" w="sm" len="sm"/>
                    </a:lnB>
                  </a:tcPr>
                </a:tc>
                <a:tc>
                  <a:txBody>
                    <a:bodyPr/>
                    <a:lstStyle/>
                    <a:p>
                      <a:pPr marL="457200" lvl="0" indent="-304800" algn="l" rtl="0">
                        <a:spcBef>
                          <a:spcPts val="0"/>
                        </a:spcBef>
                        <a:spcAft>
                          <a:spcPts val="0"/>
                        </a:spcAft>
                        <a:buSzPts val="1200"/>
                        <a:buChar char="●"/>
                      </a:pPr>
                      <a:r>
                        <a:rPr lang="en" sz="1200"/>
                        <a:t>Electronic textbooks and materials</a:t>
                      </a:r>
                      <a:endParaRPr sz="1200"/>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$136,865</a:t>
                      </a:r>
                      <a:endParaRPr sz="1200"/>
                    </a:p>
                  </a:txBody>
                  <a:tcPr marL="91425" marR="91425" marT="91425" marB="91425" anchor="ctr"/>
                </a:tc>
                <a:tc>
                  <a:txBody>
                    <a:bodyPr/>
                    <a:lstStyle/>
                    <a:p>
                      <a:pPr marL="0" lvl="0" indent="0" algn="r" rtl="0">
                        <a:spcBef>
                          <a:spcPts val="0"/>
                        </a:spcBef>
                        <a:spcAft>
                          <a:spcPts val="0"/>
                        </a:spcAft>
                        <a:buNone/>
                      </a:pPr>
                      <a:endParaRPr sz="1200"/>
                    </a:p>
                  </a:txBody>
                  <a:tcPr marL="91425" marR="91425" marT="91425" marB="91425" anchor="ctr">
                    <a:solidFill>
                      <a:srgbClr val="CCCCCC"/>
                    </a:solidFill>
                  </a:tcPr>
                </a:tc>
                <a:tc>
                  <a:txBody>
                    <a:bodyPr/>
                    <a:lstStyle/>
                    <a:p>
                      <a:pPr marL="0" lvl="0" indent="0" algn="r" rtl="0">
                        <a:spcBef>
                          <a:spcPts val="0"/>
                        </a:spcBef>
                        <a:spcAft>
                          <a:spcPts val="0"/>
                        </a:spcAft>
                        <a:buNone/>
                      </a:pPr>
                      <a:r>
                        <a:rPr lang="en" sz="1200"/>
                        <a:t>$136,865</a:t>
                      </a:r>
                      <a:endParaRPr sz="1200"/>
                    </a:p>
                  </a:txBody>
                  <a:tcPr marL="91425" marR="91425" marT="91425" marB="91425" anchor="ctr"/>
                </a:tc>
                <a:extLst>
                  <a:ext uri="{0D108BD9-81ED-4DB2-BD59-A6C34878D82A}">
                    <a16:rowId xmlns:a16="http://schemas.microsoft.com/office/drawing/2014/main" val="10006"/>
                  </a:ext>
                </a:extLst>
              </a:tr>
              <a:tr h="348101">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FY21 Budget Reduction Support</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304800" algn="l" rtl="0">
                        <a:spcBef>
                          <a:spcPts val="0"/>
                        </a:spcBef>
                        <a:spcAft>
                          <a:spcPts val="0"/>
                        </a:spcAft>
                        <a:buSzPts val="1200"/>
                        <a:buChar char="●"/>
                      </a:pPr>
                      <a:r>
                        <a:rPr lang="en" sz="1200"/>
                        <a:t>Teacher salaries and benefits</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endParaRPr sz="1200"/>
                    </a:p>
                  </a:txBody>
                  <a:tcPr marL="91425" marR="91425" marT="91425" marB="91425" anchor="ctr">
                    <a:lnL w="9525" cap="flat" cmpd="sng">
                      <a:solidFill>
                        <a:srgbClr val="9E9E9E"/>
                      </a:solidFill>
                      <a:prstDash val="solid"/>
                      <a:round/>
                      <a:headEnd type="none" w="sm" len="sm"/>
                      <a:tailEnd type="none" w="sm" len="sm"/>
                    </a:lnL>
                    <a:lnB w="28575" cap="flat" cmpd="sng">
                      <a:solidFill>
                        <a:schemeClr val="dk1"/>
                      </a:solidFill>
                      <a:prstDash val="solid"/>
                      <a:round/>
                      <a:headEnd type="none" w="sm" len="sm"/>
                      <a:tailEnd type="none" w="sm" len="sm"/>
                    </a:lnB>
                    <a:solidFill>
                      <a:srgbClr val="CCCCCC"/>
                    </a:solidFill>
                  </a:tcPr>
                </a:tc>
                <a:tc>
                  <a:txBody>
                    <a:bodyPr/>
                    <a:lstStyle/>
                    <a:p>
                      <a:pPr marL="0" lvl="0" indent="0" algn="r" rtl="0">
                        <a:spcBef>
                          <a:spcPts val="0"/>
                        </a:spcBef>
                        <a:spcAft>
                          <a:spcPts val="0"/>
                        </a:spcAft>
                        <a:buClr>
                          <a:schemeClr val="dk1"/>
                        </a:buClr>
                        <a:buSzPts val="1100"/>
                        <a:buFont typeface="Arial"/>
                        <a:buNone/>
                      </a:pPr>
                      <a:r>
                        <a:rPr lang="en" sz="1200">
                          <a:solidFill>
                            <a:schemeClr val="dk1"/>
                          </a:solidFill>
                        </a:rPr>
                        <a:t>$241,461</a:t>
                      </a:r>
                      <a:endParaRPr sz="1200">
                        <a:solidFill>
                          <a:schemeClr val="dk1"/>
                        </a:solidFill>
                      </a:endParaRPr>
                    </a:p>
                  </a:txBody>
                  <a:tcPr marL="91425" marR="91425" marT="91425" marB="91425" anchor="ctr">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sz="1200"/>
                        <a:t>$241,461</a:t>
                      </a:r>
                      <a:endParaRPr sz="1200"/>
                    </a:p>
                  </a:txBody>
                  <a:tcPr marL="91425" marR="91425" marT="91425" marB="91425" anchor="ctr">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693329">
                <a:tc>
                  <a:txBody>
                    <a:bodyPr/>
                    <a:lstStyle/>
                    <a:p>
                      <a:pPr marL="0" lvl="0" indent="0" algn="l" rtl="0">
                        <a:spcBef>
                          <a:spcPts val="0"/>
                        </a:spcBef>
                        <a:spcAft>
                          <a:spcPts val="0"/>
                        </a:spcAft>
                        <a:buNone/>
                      </a:pPr>
                      <a:r>
                        <a:rPr lang="en" sz="1200"/>
                        <a:t>Total</a:t>
                      </a:r>
                      <a:endParaRPr sz="1200"/>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sz="1200"/>
                    </a:p>
                  </a:txBody>
                  <a:tcPr marL="91425" marR="91425" marT="91425" marB="91425" anchor="ctr">
                    <a:lnT w="9525" cap="flat" cmpd="sng">
                      <a:solidFill>
                        <a:srgbClr val="9E9E9E"/>
                      </a:solidFill>
                      <a:prstDash val="solid"/>
                      <a:round/>
                      <a:headEnd type="none" w="sm" len="sm"/>
                      <a:tailEnd type="none" w="sm" len="sm"/>
                    </a:lnT>
                    <a:solidFill>
                      <a:srgbClr val="CCCCCC"/>
                    </a:solidFill>
                  </a:tcPr>
                </a:tc>
                <a:tc>
                  <a:txBody>
                    <a:bodyPr/>
                    <a:lstStyle/>
                    <a:p>
                      <a:pPr marL="0" lvl="0" indent="0" algn="r" rtl="0">
                        <a:spcBef>
                          <a:spcPts val="0"/>
                        </a:spcBef>
                        <a:spcAft>
                          <a:spcPts val="0"/>
                        </a:spcAft>
                        <a:buNone/>
                      </a:pPr>
                      <a:r>
                        <a:rPr lang="en" sz="1200" dirty="0"/>
                        <a:t>$999,595</a:t>
                      </a:r>
                      <a:endParaRPr sz="1200" dirty="0"/>
                    </a:p>
                  </a:txBody>
                  <a:tcPr marL="91425" marR="91425" marT="91425" marB="91425">
                    <a:lnT w="28575" cap="flat" cmpd="sng">
                      <a:solidFill>
                        <a:schemeClr val="dk1"/>
                      </a:solidFill>
                      <a:prstDash val="solid"/>
                      <a:round/>
                      <a:headEnd type="none" w="sm" len="sm"/>
                      <a:tailEnd type="none" w="sm" len="sm"/>
                    </a:lnT>
                  </a:tcPr>
                </a:tc>
                <a:tc>
                  <a:txBody>
                    <a:bodyPr/>
                    <a:lstStyle/>
                    <a:p>
                      <a:pPr marL="0" lvl="0" indent="0" algn="r" rtl="0">
                        <a:lnSpc>
                          <a:spcPct val="115000"/>
                        </a:lnSpc>
                        <a:spcBef>
                          <a:spcPts val="1200"/>
                        </a:spcBef>
                        <a:spcAft>
                          <a:spcPts val="0"/>
                        </a:spcAft>
                        <a:buClr>
                          <a:schemeClr val="dk1"/>
                        </a:buClr>
                        <a:buSzPts val="1100"/>
                        <a:buFont typeface="Arial"/>
                        <a:buNone/>
                      </a:pPr>
                      <a:r>
                        <a:rPr lang="en" sz="1200"/>
                        <a:t>$945,562</a:t>
                      </a:r>
                      <a:endParaRPr sz="1200"/>
                    </a:p>
                    <a:p>
                      <a:pPr marL="0" lvl="0" indent="0" algn="r" rtl="0">
                        <a:spcBef>
                          <a:spcPts val="1200"/>
                        </a:spcBef>
                        <a:spcAft>
                          <a:spcPts val="0"/>
                        </a:spcAft>
                        <a:buNone/>
                      </a:pPr>
                      <a:endParaRPr sz="1200"/>
                    </a:p>
                  </a:txBody>
                  <a:tcPr marL="91425" marR="91425" marT="91425" marB="91425">
                    <a:lnT w="28575" cap="flat" cmpd="sng">
                      <a:solidFill>
                        <a:schemeClr val="dk1"/>
                      </a:solidFill>
                      <a:prstDash val="solid"/>
                      <a:round/>
                      <a:headEnd type="none" w="sm" len="sm"/>
                      <a:tailEnd type="none" w="sm" len="sm"/>
                    </a:lnT>
                  </a:tcPr>
                </a:tc>
                <a:tc>
                  <a:txBody>
                    <a:bodyPr/>
                    <a:lstStyle/>
                    <a:p>
                      <a:pPr marL="0" lvl="0" indent="0" algn="r" rtl="0">
                        <a:spcBef>
                          <a:spcPts val="0"/>
                        </a:spcBef>
                        <a:spcAft>
                          <a:spcPts val="0"/>
                        </a:spcAft>
                        <a:buNone/>
                      </a:pPr>
                      <a:r>
                        <a:rPr lang="en" sz="1200" dirty="0"/>
                        <a:t>$1,945,157</a:t>
                      </a:r>
                      <a:endParaRPr sz="1200" dirty="0"/>
                    </a:p>
                  </a:txBody>
                  <a:tcPr marL="91425" marR="91425" marT="91425" marB="91425">
                    <a:lnT w="28575" cap="flat" cmpd="sng">
                      <a:solidFill>
                        <a:schemeClr val="dk1"/>
                      </a:solidFill>
                      <a:prstDash val="solid"/>
                      <a:round/>
                      <a:headEnd type="none" w="sm" len="sm"/>
                      <a:tailEnd type="none" w="sm" len="sm"/>
                    </a:lnT>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265925" y="408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Allocations for Current CARES 2 and Cares 3 Budgets = $11,840,739</a:t>
            </a:r>
            <a:endParaRPr sz="1700"/>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114" name="Google Shape;114;p19"/>
          <p:cNvGraphicFramePr/>
          <p:nvPr/>
        </p:nvGraphicFramePr>
        <p:xfrm>
          <a:off x="457663" y="769875"/>
          <a:ext cx="8448925" cy="3893415"/>
        </p:xfrm>
        <a:graphic>
          <a:graphicData uri="http://schemas.openxmlformats.org/drawingml/2006/table">
            <a:tbl>
              <a:tblPr>
                <a:noFill/>
                <a:tableStyleId>{D93C06EF-715F-4B71-88A7-1DBBAB382E42}</a:tableStyleId>
              </a:tblPr>
              <a:tblGrid>
                <a:gridCol w="2042000">
                  <a:extLst>
                    <a:ext uri="{9D8B030D-6E8A-4147-A177-3AD203B41FA5}">
                      <a16:colId xmlns:a16="http://schemas.microsoft.com/office/drawing/2014/main" val="20000"/>
                    </a:ext>
                  </a:extLst>
                </a:gridCol>
                <a:gridCol w="2891900">
                  <a:extLst>
                    <a:ext uri="{9D8B030D-6E8A-4147-A177-3AD203B41FA5}">
                      <a16:colId xmlns:a16="http://schemas.microsoft.com/office/drawing/2014/main" val="20001"/>
                    </a:ext>
                  </a:extLst>
                </a:gridCol>
                <a:gridCol w="1220675">
                  <a:extLst>
                    <a:ext uri="{9D8B030D-6E8A-4147-A177-3AD203B41FA5}">
                      <a16:colId xmlns:a16="http://schemas.microsoft.com/office/drawing/2014/main" val="20002"/>
                    </a:ext>
                  </a:extLst>
                </a:gridCol>
                <a:gridCol w="1112900">
                  <a:extLst>
                    <a:ext uri="{9D8B030D-6E8A-4147-A177-3AD203B41FA5}">
                      <a16:colId xmlns:a16="http://schemas.microsoft.com/office/drawing/2014/main" val="20003"/>
                    </a:ext>
                  </a:extLst>
                </a:gridCol>
                <a:gridCol w="1181450">
                  <a:extLst>
                    <a:ext uri="{9D8B030D-6E8A-4147-A177-3AD203B41FA5}">
                      <a16:colId xmlns:a16="http://schemas.microsoft.com/office/drawing/2014/main" val="20004"/>
                    </a:ext>
                  </a:extLst>
                </a:gridCol>
              </a:tblGrid>
              <a:tr h="418875">
                <a:tc>
                  <a:txBody>
                    <a:bodyPr/>
                    <a:lstStyle/>
                    <a:p>
                      <a:pPr marL="0" lvl="0" indent="0" algn="ctr" rtl="0">
                        <a:spcBef>
                          <a:spcPts val="0"/>
                        </a:spcBef>
                        <a:spcAft>
                          <a:spcPts val="0"/>
                        </a:spcAft>
                        <a:buNone/>
                      </a:pPr>
                      <a:r>
                        <a:rPr lang="en" b="1" u="sng"/>
                        <a:t>Line Item</a:t>
                      </a:r>
                      <a:endParaRPr b="1" u="sng"/>
                    </a:p>
                  </a:txBody>
                  <a:tcPr marL="91425" marR="91425" marT="91425" marB="91425" anchor="ctr">
                    <a:solidFill>
                      <a:srgbClr val="B4A7D6"/>
                    </a:solidFill>
                  </a:tcPr>
                </a:tc>
                <a:tc>
                  <a:txBody>
                    <a:bodyPr/>
                    <a:lstStyle/>
                    <a:p>
                      <a:pPr marL="0" lvl="0" indent="0" algn="ctr" rtl="0">
                        <a:spcBef>
                          <a:spcPts val="0"/>
                        </a:spcBef>
                        <a:spcAft>
                          <a:spcPts val="0"/>
                        </a:spcAft>
                        <a:buNone/>
                      </a:pPr>
                      <a:r>
                        <a:rPr lang="en" b="1" u="sng"/>
                        <a:t>Description</a:t>
                      </a:r>
                      <a:endParaRPr b="1" u="sng"/>
                    </a:p>
                  </a:txBody>
                  <a:tcPr marL="91425" marR="91425" marT="91425" marB="91425" anchor="ctr">
                    <a:solidFill>
                      <a:srgbClr val="B4A7D6"/>
                    </a:solidFill>
                  </a:tcPr>
                </a:tc>
                <a:tc>
                  <a:txBody>
                    <a:bodyPr/>
                    <a:lstStyle/>
                    <a:p>
                      <a:pPr marL="0" lvl="0" indent="0" algn="ctr" rtl="0">
                        <a:spcBef>
                          <a:spcPts val="0"/>
                        </a:spcBef>
                        <a:spcAft>
                          <a:spcPts val="0"/>
                        </a:spcAft>
                        <a:buNone/>
                      </a:pPr>
                      <a:r>
                        <a:rPr lang="en" b="1" u="sng"/>
                        <a:t>CARES 2</a:t>
                      </a:r>
                      <a:endParaRPr b="1" u="sng"/>
                    </a:p>
                  </a:txBody>
                  <a:tcPr marL="91425" marR="91425" marT="91425" marB="91425" anchor="ctr">
                    <a:solidFill>
                      <a:srgbClr val="B4A7D6"/>
                    </a:solidFill>
                  </a:tcPr>
                </a:tc>
                <a:tc>
                  <a:txBody>
                    <a:bodyPr/>
                    <a:lstStyle/>
                    <a:p>
                      <a:pPr marL="0" lvl="0" indent="0" algn="ctr" rtl="0">
                        <a:spcBef>
                          <a:spcPts val="0"/>
                        </a:spcBef>
                        <a:spcAft>
                          <a:spcPts val="0"/>
                        </a:spcAft>
                        <a:buNone/>
                      </a:pPr>
                      <a:r>
                        <a:rPr lang="en" b="1" u="sng"/>
                        <a:t>CARES 3</a:t>
                      </a:r>
                      <a:endParaRPr b="1" u="sng"/>
                    </a:p>
                  </a:txBody>
                  <a:tcPr marL="91425" marR="91425" marT="91425" marB="91425" anchor="ctr">
                    <a:solidFill>
                      <a:srgbClr val="B4A7D6"/>
                    </a:solidFill>
                  </a:tcPr>
                </a:tc>
                <a:tc>
                  <a:txBody>
                    <a:bodyPr/>
                    <a:lstStyle/>
                    <a:p>
                      <a:pPr marL="0" lvl="0" indent="0" algn="ctr" rtl="0">
                        <a:spcBef>
                          <a:spcPts val="0"/>
                        </a:spcBef>
                        <a:spcAft>
                          <a:spcPts val="0"/>
                        </a:spcAft>
                        <a:buNone/>
                      </a:pPr>
                      <a:r>
                        <a:rPr lang="en" b="1" u="sng"/>
                        <a:t>Total</a:t>
                      </a:r>
                      <a:endParaRPr b="1" u="sng"/>
                    </a:p>
                  </a:txBody>
                  <a:tcPr marL="91425" marR="91425" marT="91425" marB="91425" anchor="ctr">
                    <a:solidFill>
                      <a:srgbClr val="B4A7D6"/>
                    </a:solidFill>
                  </a:tcPr>
                </a:tc>
                <a:extLst>
                  <a:ext uri="{0D108BD9-81ED-4DB2-BD59-A6C34878D82A}">
                    <a16:rowId xmlns:a16="http://schemas.microsoft.com/office/drawing/2014/main" val="10000"/>
                  </a:ext>
                </a:extLst>
              </a:tr>
              <a:tr h="499600">
                <a:tc>
                  <a:txBody>
                    <a:bodyPr/>
                    <a:lstStyle/>
                    <a:p>
                      <a:pPr marL="0" lvl="0" indent="0" algn="l" rtl="0">
                        <a:spcBef>
                          <a:spcPts val="0"/>
                        </a:spcBef>
                        <a:spcAft>
                          <a:spcPts val="0"/>
                        </a:spcAft>
                        <a:buNone/>
                      </a:pPr>
                      <a:r>
                        <a:rPr lang="en" sz="1200"/>
                        <a:t>Learning Recovery (Required by federal law)</a:t>
                      </a:r>
                      <a:endParaRPr sz="1200"/>
                    </a:p>
                  </a:txBody>
                  <a:tcPr marL="91425" marR="91425" marT="91425" marB="91425" anchor="ctr"/>
                </a:tc>
                <a:tc>
                  <a:txBody>
                    <a:bodyPr/>
                    <a:lstStyle/>
                    <a:p>
                      <a:pPr marL="457200" lvl="0" indent="-304800" algn="l" rtl="0">
                        <a:spcBef>
                          <a:spcPts val="0"/>
                        </a:spcBef>
                        <a:spcAft>
                          <a:spcPts val="0"/>
                        </a:spcAft>
                        <a:buSzPts val="1200"/>
                        <a:buChar char="●"/>
                      </a:pPr>
                      <a:r>
                        <a:rPr lang="en" sz="1200"/>
                        <a:t>Personnel</a:t>
                      </a:r>
                      <a:endParaRPr sz="1200"/>
                    </a:p>
                    <a:p>
                      <a:pPr marL="457200" lvl="0" indent="-304800" algn="l" rtl="0">
                        <a:spcBef>
                          <a:spcPts val="0"/>
                        </a:spcBef>
                        <a:spcAft>
                          <a:spcPts val="0"/>
                        </a:spcAft>
                        <a:buSzPts val="1200"/>
                        <a:buChar char="●"/>
                      </a:pPr>
                      <a:r>
                        <a:rPr lang="en" sz="1200"/>
                        <a:t>Instructional Supplies</a:t>
                      </a:r>
                      <a:endParaRPr sz="1200"/>
                    </a:p>
                    <a:p>
                      <a:pPr marL="457200" lvl="0" indent="-304800" algn="l" rtl="0">
                        <a:spcBef>
                          <a:spcPts val="0"/>
                        </a:spcBef>
                        <a:spcAft>
                          <a:spcPts val="0"/>
                        </a:spcAft>
                        <a:buSzPts val="1200"/>
                        <a:buChar char="●"/>
                      </a:pPr>
                      <a:r>
                        <a:rPr lang="en" sz="1200"/>
                        <a:t>Virtual Virginia</a:t>
                      </a:r>
                      <a:endParaRPr sz="1200"/>
                    </a:p>
                    <a:p>
                      <a:pPr marL="457200" lvl="0" indent="-304800" algn="l" rtl="0">
                        <a:spcBef>
                          <a:spcPts val="0"/>
                        </a:spcBef>
                        <a:spcAft>
                          <a:spcPts val="0"/>
                        </a:spcAft>
                        <a:buSzPts val="1200"/>
                        <a:buChar char="●"/>
                      </a:pPr>
                      <a:r>
                        <a:rPr lang="en" sz="1200"/>
                        <a:t>After School Programming</a:t>
                      </a:r>
                      <a:endParaRPr sz="1200"/>
                    </a:p>
                  </a:txBody>
                  <a:tcPr marL="91425" marR="91425" marT="91425" marB="91425" anchor="ctr"/>
                </a:tc>
                <a:tc>
                  <a:txBody>
                    <a:bodyPr/>
                    <a:lstStyle/>
                    <a:p>
                      <a:pPr marL="0" lvl="0" indent="0" algn="r" rtl="0">
                        <a:spcBef>
                          <a:spcPts val="0"/>
                        </a:spcBef>
                        <a:spcAft>
                          <a:spcPts val="0"/>
                        </a:spcAft>
                        <a:buNone/>
                      </a:pPr>
                      <a:r>
                        <a:rPr lang="en" sz="1200"/>
                        <a:t>$1,160,248</a:t>
                      </a:r>
                      <a:endParaRPr sz="1200"/>
                    </a:p>
                  </a:txBody>
                  <a:tcPr marL="91425" marR="91425" marT="91425" marB="91425" anchor="ctr"/>
                </a:tc>
                <a:tc>
                  <a:txBody>
                    <a:bodyPr/>
                    <a:lstStyle/>
                    <a:p>
                      <a:pPr marL="0" lvl="0" indent="0" algn="r" rtl="0">
                        <a:spcBef>
                          <a:spcPts val="0"/>
                        </a:spcBef>
                        <a:spcAft>
                          <a:spcPts val="0"/>
                        </a:spcAft>
                        <a:buNone/>
                      </a:pPr>
                      <a:r>
                        <a:rPr lang="en" sz="1200"/>
                        <a:t>$3,588,797</a:t>
                      </a:r>
                      <a:endParaRPr sz="1200"/>
                    </a:p>
                  </a:txBody>
                  <a:tcPr marL="91425" marR="91425" marT="91425" marB="91425" anchor="ctr">
                    <a:solidFill>
                      <a:schemeClr val="lt1"/>
                    </a:solidFill>
                  </a:tcPr>
                </a:tc>
                <a:tc>
                  <a:txBody>
                    <a:bodyPr/>
                    <a:lstStyle/>
                    <a:p>
                      <a:pPr marL="0" lvl="0" indent="0" algn="r" rtl="0">
                        <a:spcBef>
                          <a:spcPts val="0"/>
                        </a:spcBef>
                        <a:spcAft>
                          <a:spcPts val="0"/>
                        </a:spcAft>
                        <a:buNone/>
                      </a:pPr>
                      <a:r>
                        <a:rPr lang="en" sz="1200"/>
                        <a:t>$4,749,045</a:t>
                      </a:r>
                      <a:endParaRPr sz="1200"/>
                    </a:p>
                  </a:txBody>
                  <a:tcPr marL="91425" marR="91425" marT="91425" marB="91425" anchor="ctr"/>
                </a:tc>
                <a:extLst>
                  <a:ext uri="{0D108BD9-81ED-4DB2-BD59-A6C34878D82A}">
                    <a16:rowId xmlns:a16="http://schemas.microsoft.com/office/drawing/2014/main" val="10001"/>
                  </a:ext>
                </a:extLst>
              </a:tr>
              <a:tr h="287350">
                <a:tc>
                  <a:txBody>
                    <a:bodyPr/>
                    <a:lstStyle/>
                    <a:p>
                      <a:pPr marL="0" lvl="0" indent="0" algn="l" rtl="0">
                        <a:spcBef>
                          <a:spcPts val="0"/>
                        </a:spcBef>
                        <a:spcAft>
                          <a:spcPts val="0"/>
                        </a:spcAft>
                        <a:buNone/>
                      </a:pPr>
                      <a:r>
                        <a:rPr lang="en" sz="1200"/>
                        <a:t>Retention and Recruitment</a:t>
                      </a:r>
                      <a:endParaRPr sz="1200"/>
                    </a:p>
                    <a:p>
                      <a:pPr marL="0" lvl="0" indent="0" algn="l" rtl="0">
                        <a:spcBef>
                          <a:spcPts val="0"/>
                        </a:spcBef>
                        <a:spcAft>
                          <a:spcPts val="0"/>
                        </a:spcAft>
                        <a:buNone/>
                      </a:pPr>
                      <a:r>
                        <a:rPr lang="en" sz="1200"/>
                        <a:t>(Required by state law)</a:t>
                      </a:r>
                      <a:endParaRPr sz="1200"/>
                    </a:p>
                  </a:txBody>
                  <a:tcPr marL="91425" marR="91425" marT="91425" marB="91425" anchor="ctr"/>
                </a:tc>
                <a:tc>
                  <a:txBody>
                    <a:bodyPr/>
                    <a:lstStyle/>
                    <a:p>
                      <a:pPr marL="0" lvl="0" indent="0" algn="l" rtl="0">
                        <a:spcBef>
                          <a:spcPts val="0"/>
                        </a:spcBef>
                        <a:spcAft>
                          <a:spcPts val="0"/>
                        </a:spcAft>
                        <a:buNone/>
                      </a:pPr>
                      <a:r>
                        <a:rPr lang="en" sz="1200">
                          <a:solidFill>
                            <a:schemeClr val="dk1"/>
                          </a:solidFill>
                        </a:rPr>
                        <a:t>Additional $2-2.40 per hour increase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Bus Drivers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Cafeteria and Custodians</a:t>
                      </a:r>
                      <a:endParaRPr sz="1200"/>
                    </a:p>
                  </a:txBody>
                  <a:tcPr marL="91425" marR="91425" marT="91425" marB="91425" anchor="ctr"/>
                </a:tc>
                <a:tc>
                  <a:txBody>
                    <a:bodyPr/>
                    <a:lstStyle/>
                    <a:p>
                      <a:pPr marL="0" lvl="0" indent="0" algn="r" rtl="0">
                        <a:spcBef>
                          <a:spcPts val="0"/>
                        </a:spcBef>
                        <a:spcAft>
                          <a:spcPts val="0"/>
                        </a:spcAft>
                        <a:buNone/>
                      </a:pPr>
                      <a:r>
                        <a:rPr lang="en" sz="1200"/>
                        <a:t>$0</a:t>
                      </a:r>
                      <a:endParaRPr sz="1200"/>
                    </a:p>
                  </a:txBody>
                  <a:tcPr marL="91425" marR="91425" marT="91425" marB="91425" anchor="ctr"/>
                </a:tc>
                <a:tc>
                  <a:txBody>
                    <a:bodyPr/>
                    <a:lstStyle/>
                    <a:p>
                      <a:pPr marL="0" lvl="0" indent="0" algn="r" rtl="0">
                        <a:spcBef>
                          <a:spcPts val="0"/>
                        </a:spcBef>
                        <a:spcAft>
                          <a:spcPts val="0"/>
                        </a:spcAft>
                        <a:buNone/>
                      </a:pPr>
                      <a:r>
                        <a:rPr lang="en" sz="1200"/>
                        <a:t>$947,311</a:t>
                      </a:r>
                      <a:endParaRPr sz="1200"/>
                    </a:p>
                  </a:txBody>
                  <a:tcPr marL="91425" marR="91425" marT="91425" marB="91425" anchor="ctr">
                    <a:solidFill>
                      <a:schemeClr val="lt1"/>
                    </a:solidFill>
                  </a:tcPr>
                </a:tc>
                <a:tc>
                  <a:txBody>
                    <a:bodyPr/>
                    <a:lstStyle/>
                    <a:p>
                      <a:pPr marL="0" lvl="0" indent="0" algn="r" rtl="0">
                        <a:spcBef>
                          <a:spcPts val="0"/>
                        </a:spcBef>
                        <a:spcAft>
                          <a:spcPts val="0"/>
                        </a:spcAft>
                        <a:buNone/>
                      </a:pPr>
                      <a:r>
                        <a:rPr lang="en" sz="1200"/>
                        <a:t>$947,311</a:t>
                      </a:r>
                      <a:endParaRPr sz="1200"/>
                    </a:p>
                  </a:txBody>
                  <a:tcPr marL="91425" marR="91425" marT="91425" marB="91425" anchor="ctr"/>
                </a:tc>
                <a:extLst>
                  <a:ext uri="{0D108BD9-81ED-4DB2-BD59-A6C34878D82A}">
                    <a16:rowId xmlns:a16="http://schemas.microsoft.com/office/drawing/2014/main" val="10002"/>
                  </a:ext>
                </a:extLst>
              </a:tr>
              <a:tr h="366825">
                <a:tc>
                  <a:txBody>
                    <a:bodyPr/>
                    <a:lstStyle/>
                    <a:p>
                      <a:pPr marL="0" lvl="0" indent="0" algn="l" rtl="0">
                        <a:spcBef>
                          <a:spcPts val="0"/>
                        </a:spcBef>
                        <a:spcAft>
                          <a:spcPts val="0"/>
                        </a:spcAft>
                        <a:buNone/>
                      </a:pPr>
                      <a:r>
                        <a:rPr lang="en" sz="1200"/>
                        <a:t>Transportation</a:t>
                      </a:r>
                      <a:endParaRPr sz="1200"/>
                    </a:p>
                  </a:txBody>
                  <a:tcPr marL="91425" marR="91425" marT="91425" marB="91425" anchor="ctr"/>
                </a:tc>
                <a:tc>
                  <a:txBody>
                    <a:bodyPr/>
                    <a:lstStyle/>
                    <a:p>
                      <a:pPr marL="457200" lvl="0" indent="-304800" algn="l" rtl="0">
                        <a:spcBef>
                          <a:spcPts val="0"/>
                        </a:spcBef>
                        <a:spcAft>
                          <a:spcPts val="0"/>
                        </a:spcAft>
                        <a:buSzPts val="1200"/>
                        <a:buChar char="●"/>
                      </a:pPr>
                      <a:r>
                        <a:rPr lang="en" sz="1200"/>
                        <a:t>1 bus</a:t>
                      </a:r>
                      <a:endParaRPr sz="1200"/>
                    </a:p>
                    <a:p>
                      <a:pPr marL="457200" lvl="0" indent="0" algn="l" rtl="0">
                        <a:spcBef>
                          <a:spcPts val="0"/>
                        </a:spcBef>
                        <a:spcAft>
                          <a:spcPts val="0"/>
                        </a:spcAft>
                        <a:buNone/>
                      </a:pPr>
                      <a:endParaRPr sz="1200"/>
                    </a:p>
                  </a:txBody>
                  <a:tcPr marL="91425" marR="91425" marT="91425" marB="91425" anchor="ctr"/>
                </a:tc>
                <a:tc>
                  <a:txBody>
                    <a:bodyPr/>
                    <a:lstStyle/>
                    <a:p>
                      <a:pPr marL="0" lvl="0" indent="0" algn="r" rtl="0">
                        <a:spcBef>
                          <a:spcPts val="0"/>
                        </a:spcBef>
                        <a:spcAft>
                          <a:spcPts val="0"/>
                        </a:spcAft>
                        <a:buNone/>
                      </a:pPr>
                      <a:r>
                        <a:rPr lang="en" sz="1200"/>
                        <a:t>$96,182</a:t>
                      </a:r>
                      <a:endParaRPr sz="1200"/>
                    </a:p>
                  </a:txBody>
                  <a:tcPr marL="91425" marR="91425" marT="91425" marB="91425" anchor="ctr"/>
                </a:tc>
                <a:tc>
                  <a:txBody>
                    <a:bodyPr/>
                    <a:lstStyle/>
                    <a:p>
                      <a:pPr marL="0" lvl="0" indent="0" algn="r" rtl="0">
                        <a:spcBef>
                          <a:spcPts val="0"/>
                        </a:spcBef>
                        <a:spcAft>
                          <a:spcPts val="0"/>
                        </a:spcAft>
                        <a:buNone/>
                      </a:pPr>
                      <a:r>
                        <a:rPr lang="en" sz="1200"/>
                        <a:t>$ 0</a:t>
                      </a:r>
                      <a:endParaRPr sz="1200"/>
                    </a:p>
                  </a:txBody>
                  <a:tcPr marL="91425" marR="91425" marT="91425" marB="91425" anchor="ctr">
                    <a:solidFill>
                      <a:schemeClr val="lt1"/>
                    </a:solidFill>
                  </a:tcPr>
                </a:tc>
                <a:tc>
                  <a:txBody>
                    <a:bodyPr/>
                    <a:lstStyle/>
                    <a:p>
                      <a:pPr marL="0" lvl="0" indent="0" algn="r" rtl="0">
                        <a:spcBef>
                          <a:spcPts val="0"/>
                        </a:spcBef>
                        <a:spcAft>
                          <a:spcPts val="0"/>
                        </a:spcAft>
                        <a:buNone/>
                      </a:pPr>
                      <a:r>
                        <a:rPr lang="en" sz="1200"/>
                        <a:t>$96,182</a:t>
                      </a:r>
                      <a:endParaRPr sz="1200"/>
                    </a:p>
                  </a:txBody>
                  <a:tcPr marL="91425" marR="91425" marT="91425" marB="91425" anchor="ctr"/>
                </a:tc>
                <a:extLst>
                  <a:ext uri="{0D108BD9-81ED-4DB2-BD59-A6C34878D82A}">
                    <a16:rowId xmlns:a16="http://schemas.microsoft.com/office/drawing/2014/main" val="10003"/>
                  </a:ext>
                </a:extLst>
              </a:tr>
              <a:tr h="355000">
                <a:tc>
                  <a:txBody>
                    <a:bodyPr/>
                    <a:lstStyle/>
                    <a:p>
                      <a:pPr marL="0" lvl="0" indent="0" algn="l" rtl="0">
                        <a:spcBef>
                          <a:spcPts val="0"/>
                        </a:spcBef>
                        <a:spcAft>
                          <a:spcPts val="0"/>
                        </a:spcAft>
                        <a:buNone/>
                      </a:pPr>
                      <a:r>
                        <a:rPr lang="en" sz="1200"/>
                        <a:t>PPE Supplies</a:t>
                      </a:r>
                      <a:endParaRPr sz="1200"/>
                    </a:p>
                  </a:txBody>
                  <a:tcPr marL="91425" marR="91425" marT="91425" marB="91425" anchor="ctr"/>
                </a:tc>
                <a:tc>
                  <a:txBody>
                    <a:bodyPr/>
                    <a:lstStyle/>
                    <a:p>
                      <a:pPr marL="457200" lvl="0" indent="-304800" algn="l" rtl="0">
                        <a:spcBef>
                          <a:spcPts val="0"/>
                        </a:spcBef>
                        <a:spcAft>
                          <a:spcPts val="0"/>
                        </a:spcAft>
                        <a:buClr>
                          <a:schemeClr val="dk1"/>
                        </a:buClr>
                        <a:buSzPts val="1200"/>
                        <a:buChar char="●"/>
                      </a:pPr>
                      <a:r>
                        <a:rPr lang="en" sz="1200">
                          <a:solidFill>
                            <a:schemeClr val="dk1"/>
                          </a:solidFill>
                        </a:rPr>
                        <a:t>COVID Protection supplies</a:t>
                      </a:r>
                      <a:endParaRPr sz="1200">
                        <a:solidFill>
                          <a:schemeClr val="dk1"/>
                        </a:solidFill>
                      </a:endParaRPr>
                    </a:p>
                  </a:txBody>
                  <a:tcPr marL="91425" marR="91425" marT="91425" marB="91425" anchor="ctr"/>
                </a:tc>
                <a:tc>
                  <a:txBody>
                    <a:bodyPr/>
                    <a:lstStyle/>
                    <a:p>
                      <a:pPr marL="0" lvl="0" indent="0" algn="r" rtl="0">
                        <a:spcBef>
                          <a:spcPts val="0"/>
                        </a:spcBef>
                        <a:spcAft>
                          <a:spcPts val="0"/>
                        </a:spcAft>
                        <a:buNone/>
                      </a:pPr>
                      <a:r>
                        <a:rPr lang="en" sz="1200"/>
                        <a:t>$76,865</a:t>
                      </a:r>
                      <a:endParaRPr sz="1200"/>
                    </a:p>
                  </a:txBody>
                  <a:tcPr marL="91425" marR="91425" marT="91425" marB="91425" anchor="ctr">
                    <a:solidFill>
                      <a:schemeClr val="lt1"/>
                    </a:solidFill>
                  </a:tcPr>
                </a:tc>
                <a:tc>
                  <a:txBody>
                    <a:bodyPr/>
                    <a:lstStyle/>
                    <a:p>
                      <a:pPr marL="0" lvl="0" indent="0" algn="r" rtl="0">
                        <a:spcBef>
                          <a:spcPts val="0"/>
                        </a:spcBef>
                        <a:spcAft>
                          <a:spcPts val="0"/>
                        </a:spcAft>
                        <a:buNone/>
                      </a:pPr>
                      <a:r>
                        <a:rPr lang="en" sz="1200">
                          <a:solidFill>
                            <a:schemeClr val="dk1"/>
                          </a:solidFill>
                        </a:rPr>
                        <a:t>$4,083</a:t>
                      </a:r>
                      <a:endParaRPr sz="1200">
                        <a:solidFill>
                          <a:schemeClr val="dk1"/>
                        </a:solidFill>
                      </a:endParaRPr>
                    </a:p>
                  </a:txBody>
                  <a:tcPr marL="91425" marR="91425" marT="91425" marB="91425" anchor="ctr">
                    <a:solidFill>
                      <a:schemeClr val="lt1"/>
                    </a:solidFill>
                  </a:tcPr>
                </a:tc>
                <a:tc>
                  <a:txBody>
                    <a:bodyPr/>
                    <a:lstStyle/>
                    <a:p>
                      <a:pPr marL="0" lvl="0" indent="0" algn="r" rtl="0">
                        <a:spcBef>
                          <a:spcPts val="0"/>
                        </a:spcBef>
                        <a:spcAft>
                          <a:spcPts val="0"/>
                        </a:spcAft>
                        <a:buNone/>
                      </a:pPr>
                      <a:r>
                        <a:rPr lang="en" sz="1200">
                          <a:solidFill>
                            <a:schemeClr val="dk1"/>
                          </a:solidFill>
                        </a:rPr>
                        <a:t>$80,948</a:t>
                      </a:r>
                      <a:endParaRPr sz="1200">
                        <a:solidFill>
                          <a:schemeClr val="dk1"/>
                        </a:solidFill>
                      </a:endParaRPr>
                    </a:p>
                  </a:txBody>
                  <a:tcPr marL="91425" marR="91425" marT="91425" marB="91425" anchor="ctr"/>
                </a:tc>
                <a:extLst>
                  <a:ext uri="{0D108BD9-81ED-4DB2-BD59-A6C34878D82A}">
                    <a16:rowId xmlns:a16="http://schemas.microsoft.com/office/drawing/2014/main" val="10004"/>
                  </a:ext>
                </a:extLst>
              </a:tr>
              <a:tr h="355000">
                <a:tc>
                  <a:txBody>
                    <a:bodyPr/>
                    <a:lstStyle/>
                    <a:p>
                      <a:pPr marL="0" lvl="0" indent="0" algn="l" rtl="0">
                        <a:spcBef>
                          <a:spcPts val="0"/>
                        </a:spcBef>
                        <a:spcAft>
                          <a:spcPts val="0"/>
                        </a:spcAft>
                        <a:buNone/>
                      </a:pPr>
                      <a:r>
                        <a:rPr lang="en" sz="1200"/>
                        <a:t>FDES &amp; Rooftop units at DMMS</a:t>
                      </a:r>
                      <a:endParaRPr sz="1200"/>
                    </a:p>
                  </a:txBody>
                  <a:tcPr marL="91425" marR="91425" marT="91425" marB="91425" anchor="ctr">
                    <a:lnB w="2857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SzPts val="1200"/>
                        <a:buChar char="●"/>
                      </a:pPr>
                      <a:r>
                        <a:rPr lang="en" sz="1200">
                          <a:solidFill>
                            <a:schemeClr val="dk1"/>
                          </a:solidFill>
                        </a:rPr>
                        <a:t>HVAC</a:t>
                      </a:r>
                      <a:endParaRPr sz="1200"/>
                    </a:p>
                  </a:txBody>
                  <a:tcPr marL="91425" marR="91425" marT="91425" marB="91425" anchor="ctr">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sz="1200"/>
                        <a:t>$2,312,867</a:t>
                      </a:r>
                      <a:endParaRPr sz="1200"/>
                    </a:p>
                  </a:txBody>
                  <a:tcPr marL="91425" marR="91425" marT="91425" marB="91425" anchor="ctr">
                    <a:lnB w="28575" cap="flat" cmpd="sng">
                      <a:solidFill>
                        <a:schemeClr val="dk1"/>
                      </a:solidFill>
                      <a:prstDash val="solid"/>
                      <a:round/>
                      <a:headEnd type="none" w="sm" len="sm"/>
                      <a:tailEnd type="none" w="sm" len="sm"/>
                    </a:lnB>
                    <a:solidFill>
                      <a:schemeClr val="lt1"/>
                    </a:solidFill>
                  </a:tcPr>
                </a:tc>
                <a:tc>
                  <a:txBody>
                    <a:bodyPr/>
                    <a:lstStyle/>
                    <a:p>
                      <a:pPr marL="0" lvl="0" indent="0" algn="r" rtl="0">
                        <a:spcBef>
                          <a:spcPts val="0"/>
                        </a:spcBef>
                        <a:spcAft>
                          <a:spcPts val="0"/>
                        </a:spcAft>
                        <a:buClr>
                          <a:schemeClr val="dk1"/>
                        </a:buClr>
                        <a:buSzPts val="1100"/>
                        <a:buFont typeface="Arial"/>
                        <a:buNone/>
                      </a:pPr>
                      <a:r>
                        <a:rPr lang="en" sz="1200">
                          <a:solidFill>
                            <a:schemeClr val="dk1"/>
                          </a:solidFill>
                        </a:rPr>
                        <a:t>$3,654,386</a:t>
                      </a:r>
                      <a:endParaRPr sz="1200"/>
                    </a:p>
                  </a:txBody>
                  <a:tcPr marL="91425" marR="91425" marT="91425" marB="91425" anchor="ctr">
                    <a:lnB w="28575" cap="flat" cmpd="sng">
                      <a:solidFill>
                        <a:schemeClr val="dk1"/>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1"/>
                          </a:solidFill>
                        </a:rPr>
                        <a:t>$5,967,253</a:t>
                      </a:r>
                      <a:endParaRPr sz="1200">
                        <a:solidFill>
                          <a:schemeClr val="dk1"/>
                        </a:solidFill>
                      </a:endParaRPr>
                    </a:p>
                  </a:txBody>
                  <a:tcPr marL="91425" marR="91425" marT="91425" marB="91425" anchor="ctr">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55000">
                <a:tc>
                  <a:txBody>
                    <a:bodyPr/>
                    <a:lstStyle/>
                    <a:p>
                      <a:pPr marL="0" lvl="0" indent="0" algn="l" rtl="0">
                        <a:spcBef>
                          <a:spcPts val="0"/>
                        </a:spcBef>
                        <a:spcAft>
                          <a:spcPts val="0"/>
                        </a:spcAft>
                        <a:buNone/>
                      </a:pPr>
                      <a:r>
                        <a:rPr lang="en" sz="1200"/>
                        <a:t>Total</a:t>
                      </a:r>
                      <a:endParaRPr sz="1200"/>
                    </a:p>
                  </a:txBody>
                  <a:tcPr marL="91425" marR="91425" marT="91425" marB="91425" anchor="ctr">
                    <a:lnT w="28575" cap="flat" cmpd="sng">
                      <a:solidFill>
                        <a:schemeClr val="dk1"/>
                      </a:solidFill>
                      <a:prstDash val="solid"/>
                      <a:round/>
                      <a:headEnd type="none" w="sm" len="sm"/>
                      <a:tailEnd type="none" w="sm" len="sm"/>
                    </a:lnT>
                  </a:tcPr>
                </a:tc>
                <a:tc>
                  <a:txBody>
                    <a:bodyPr/>
                    <a:lstStyle/>
                    <a:p>
                      <a:pPr marL="457200" lvl="0" indent="-228600" algn="l" rtl="0">
                        <a:spcBef>
                          <a:spcPts val="0"/>
                        </a:spcBef>
                        <a:spcAft>
                          <a:spcPts val="0"/>
                        </a:spcAft>
                        <a:buNone/>
                      </a:pPr>
                      <a:endParaRPr sz="1200"/>
                    </a:p>
                  </a:txBody>
                  <a:tcPr marL="91425" marR="91425" marT="91425" marB="91425" anchor="ctr">
                    <a:lnT w="28575" cap="flat" cmpd="sng">
                      <a:solidFill>
                        <a:schemeClr val="dk1"/>
                      </a:solidFill>
                      <a:prstDash val="solid"/>
                      <a:round/>
                      <a:headEnd type="none" w="sm" len="sm"/>
                      <a:tailEnd type="none" w="sm" len="sm"/>
                    </a:lnT>
                    <a:solidFill>
                      <a:srgbClr val="D9D9D9"/>
                    </a:solidFill>
                  </a:tcPr>
                </a:tc>
                <a:tc>
                  <a:txBody>
                    <a:bodyPr/>
                    <a:lstStyle/>
                    <a:p>
                      <a:pPr marL="0" lvl="0" indent="0" algn="r" rtl="0">
                        <a:spcBef>
                          <a:spcPts val="0"/>
                        </a:spcBef>
                        <a:spcAft>
                          <a:spcPts val="0"/>
                        </a:spcAft>
                        <a:buNone/>
                      </a:pPr>
                      <a:r>
                        <a:rPr lang="en" sz="1200"/>
                        <a:t>$3,646,162</a:t>
                      </a:r>
                      <a:endParaRPr sz="1200"/>
                    </a:p>
                  </a:txBody>
                  <a:tcPr marL="91425" marR="91425" marT="91425" marB="91425" anchor="ctr">
                    <a:lnT w="28575" cap="flat" cmpd="sng">
                      <a:solidFill>
                        <a:schemeClr val="dk1"/>
                      </a:solidFill>
                      <a:prstDash val="solid"/>
                      <a:round/>
                      <a:headEnd type="none" w="sm" len="sm"/>
                      <a:tailEnd type="none" w="sm" len="sm"/>
                    </a:lnT>
                  </a:tcPr>
                </a:tc>
                <a:tc>
                  <a:txBody>
                    <a:bodyPr/>
                    <a:lstStyle/>
                    <a:p>
                      <a:pPr marL="0" lvl="0" indent="0" algn="r" rtl="0">
                        <a:spcBef>
                          <a:spcPts val="0"/>
                        </a:spcBef>
                        <a:spcAft>
                          <a:spcPts val="0"/>
                        </a:spcAft>
                        <a:buNone/>
                      </a:pPr>
                      <a:r>
                        <a:rPr lang="en" sz="1200"/>
                        <a:t>$8,194,577</a:t>
                      </a:r>
                      <a:endParaRPr sz="1200"/>
                    </a:p>
                  </a:txBody>
                  <a:tcPr marL="91425" marR="91425" marT="91425" marB="91425" anchor="ctr">
                    <a:lnT w="28575" cap="flat" cmpd="sng">
                      <a:solidFill>
                        <a:schemeClr val="dk1"/>
                      </a:solidFill>
                      <a:prstDash val="solid"/>
                      <a:round/>
                      <a:headEnd type="none" w="sm" len="sm"/>
                      <a:tailEnd type="none" w="sm" len="sm"/>
                    </a:lnT>
                    <a:solidFill>
                      <a:schemeClr val="lt1"/>
                    </a:solidFill>
                  </a:tcPr>
                </a:tc>
                <a:tc>
                  <a:txBody>
                    <a:bodyPr/>
                    <a:lstStyle/>
                    <a:p>
                      <a:pPr marL="0" lvl="0" indent="0" algn="r" rtl="0">
                        <a:spcBef>
                          <a:spcPts val="0"/>
                        </a:spcBef>
                        <a:spcAft>
                          <a:spcPts val="0"/>
                        </a:spcAft>
                        <a:buNone/>
                      </a:pPr>
                      <a:r>
                        <a:rPr lang="en" sz="1200"/>
                        <a:t>$11,840,739</a:t>
                      </a:r>
                      <a:endParaRPr sz="1200"/>
                    </a:p>
                  </a:txBody>
                  <a:tcPr marL="91425" marR="91425" marT="91425" marB="91425" anchor="ctr">
                    <a:lnT w="28575" cap="flat" cmpd="sng">
                      <a:solidFill>
                        <a:schemeClr val="dk1"/>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356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t>Allocations for CARES 3 Budgets = $8,194,577</a:t>
            </a:r>
            <a:endParaRPr sz="1700" dirty="0"/>
          </a:p>
        </p:txBody>
      </p:sp>
      <p:sp>
        <p:nvSpPr>
          <p:cNvPr id="120" name="Google Shape;12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aphicFrame>
        <p:nvGraphicFramePr>
          <p:cNvPr id="121" name="Google Shape;121;p20"/>
          <p:cNvGraphicFramePr/>
          <p:nvPr/>
        </p:nvGraphicFramePr>
        <p:xfrm>
          <a:off x="761188" y="1040050"/>
          <a:ext cx="7621600" cy="3749925"/>
        </p:xfrm>
        <a:graphic>
          <a:graphicData uri="http://schemas.openxmlformats.org/drawingml/2006/table">
            <a:tbl>
              <a:tblPr>
                <a:noFill/>
                <a:tableStyleId>{D93C06EF-715F-4B71-88A7-1DBBAB382E42}</a:tableStyleId>
              </a:tblPr>
              <a:tblGrid>
                <a:gridCol w="1958575">
                  <a:extLst>
                    <a:ext uri="{9D8B030D-6E8A-4147-A177-3AD203B41FA5}">
                      <a16:colId xmlns:a16="http://schemas.microsoft.com/office/drawing/2014/main" val="20000"/>
                    </a:ext>
                  </a:extLst>
                </a:gridCol>
                <a:gridCol w="1169775">
                  <a:extLst>
                    <a:ext uri="{9D8B030D-6E8A-4147-A177-3AD203B41FA5}">
                      <a16:colId xmlns:a16="http://schemas.microsoft.com/office/drawing/2014/main" val="20001"/>
                    </a:ext>
                  </a:extLst>
                </a:gridCol>
                <a:gridCol w="1010725">
                  <a:extLst>
                    <a:ext uri="{9D8B030D-6E8A-4147-A177-3AD203B41FA5}">
                      <a16:colId xmlns:a16="http://schemas.microsoft.com/office/drawing/2014/main" val="20002"/>
                    </a:ext>
                  </a:extLst>
                </a:gridCol>
                <a:gridCol w="1170150">
                  <a:extLst>
                    <a:ext uri="{9D8B030D-6E8A-4147-A177-3AD203B41FA5}">
                      <a16:colId xmlns:a16="http://schemas.microsoft.com/office/drawing/2014/main" val="20003"/>
                    </a:ext>
                  </a:extLst>
                </a:gridCol>
                <a:gridCol w="1130225">
                  <a:extLst>
                    <a:ext uri="{9D8B030D-6E8A-4147-A177-3AD203B41FA5}">
                      <a16:colId xmlns:a16="http://schemas.microsoft.com/office/drawing/2014/main" val="20004"/>
                    </a:ext>
                  </a:extLst>
                </a:gridCol>
                <a:gridCol w="1182150">
                  <a:extLst>
                    <a:ext uri="{9D8B030D-6E8A-4147-A177-3AD203B41FA5}">
                      <a16:colId xmlns:a16="http://schemas.microsoft.com/office/drawing/2014/main" val="20005"/>
                    </a:ext>
                  </a:extLst>
                </a:gridCol>
              </a:tblGrid>
              <a:tr h="418875">
                <a:tc>
                  <a:txBody>
                    <a:bodyPr/>
                    <a:lstStyle/>
                    <a:p>
                      <a:pPr marL="0" lvl="0" indent="0" algn="ctr" rtl="0">
                        <a:spcBef>
                          <a:spcPts val="0"/>
                        </a:spcBef>
                        <a:spcAft>
                          <a:spcPts val="0"/>
                        </a:spcAft>
                        <a:buNone/>
                      </a:pPr>
                      <a:r>
                        <a:rPr lang="en" b="1" u="sng" dirty="0"/>
                        <a:t>Line Item</a:t>
                      </a:r>
                      <a:endParaRPr b="1" u="sng" dirty="0"/>
                    </a:p>
                  </a:txBody>
                  <a:tcPr marL="91425" marR="91425" marT="91425" marB="91425" anchor="ctr">
                    <a:solidFill>
                      <a:srgbClr val="B4A7D6"/>
                    </a:solidFill>
                  </a:tcPr>
                </a:tc>
                <a:tc>
                  <a:txBody>
                    <a:bodyPr/>
                    <a:lstStyle/>
                    <a:p>
                      <a:pPr marL="0" lvl="0" indent="0" algn="ctr" rtl="0">
                        <a:spcBef>
                          <a:spcPts val="0"/>
                        </a:spcBef>
                        <a:spcAft>
                          <a:spcPts val="0"/>
                        </a:spcAft>
                        <a:buNone/>
                      </a:pPr>
                      <a:r>
                        <a:rPr lang="en" b="1" u="sng"/>
                        <a:t>CARES 3 Current</a:t>
                      </a:r>
                      <a:endParaRPr b="1" u="sng"/>
                    </a:p>
                  </a:txBody>
                  <a:tcPr marL="91425" marR="91425" marT="91425" marB="91425" anchor="ctr">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b="1" u="sng"/>
                        <a:t>Percent of Total</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b="1" u="sng"/>
                        <a:t>CARES 3 Proposed</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B4A7D6"/>
                    </a:solidFill>
                  </a:tcPr>
                </a:tc>
                <a:tc>
                  <a:txBody>
                    <a:bodyPr/>
                    <a:lstStyle/>
                    <a:p>
                      <a:pPr marL="0" lvl="0" indent="0" algn="ctr" rtl="0">
                        <a:spcBef>
                          <a:spcPts val="0"/>
                        </a:spcBef>
                        <a:spcAft>
                          <a:spcPts val="0"/>
                        </a:spcAft>
                        <a:buNone/>
                      </a:pPr>
                      <a:r>
                        <a:rPr lang="en" b="1" u="sng"/>
                        <a:t>Percent of Total</a:t>
                      </a:r>
                      <a:endParaRPr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b="1" u="sng"/>
                        <a:t>Variance from Original</a:t>
                      </a:r>
                      <a:endParaRPr b="1" u="sng"/>
                    </a:p>
                  </a:txBody>
                  <a:tcPr marL="91425" marR="91425" marT="91425" marB="91425" anchor="ctr">
                    <a:lnL w="9525" cap="flat" cmpd="sng">
                      <a:solidFill>
                        <a:srgbClr val="9E9E9E"/>
                      </a:solidFill>
                      <a:prstDash val="solid"/>
                      <a:round/>
                      <a:headEnd type="none" w="sm" len="sm"/>
                      <a:tailEnd type="none" w="sm" len="sm"/>
                    </a:lnL>
                    <a:solidFill>
                      <a:srgbClr val="B4A7D6"/>
                    </a:solidFill>
                  </a:tcPr>
                </a:tc>
                <a:extLst>
                  <a:ext uri="{0D108BD9-81ED-4DB2-BD59-A6C34878D82A}">
                    <a16:rowId xmlns:a16="http://schemas.microsoft.com/office/drawing/2014/main" val="10000"/>
                  </a:ext>
                </a:extLst>
              </a:tr>
              <a:tr h="499600">
                <a:tc>
                  <a:txBody>
                    <a:bodyPr/>
                    <a:lstStyle/>
                    <a:p>
                      <a:pPr marL="0" lvl="0" indent="0" algn="l" rtl="0">
                        <a:spcBef>
                          <a:spcPts val="0"/>
                        </a:spcBef>
                        <a:spcAft>
                          <a:spcPts val="0"/>
                        </a:spcAft>
                        <a:buNone/>
                      </a:pPr>
                      <a:r>
                        <a:rPr lang="en" sz="1200"/>
                        <a:t>Learning Recovery (Required by federal law)</a:t>
                      </a:r>
                      <a:endParaRPr sz="12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dirty="0"/>
                        <a:t>$3,588,797</a:t>
                      </a:r>
                      <a:endParaRPr sz="1200"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dirty="0"/>
                        <a:t>43.8%</a:t>
                      </a:r>
                      <a:endParaRPr sz="1200"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dirty="0"/>
                        <a:t>$3,588,797</a:t>
                      </a:r>
                      <a:endParaRPr sz="1200"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a:t>43.8%</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$0</a:t>
                      </a:r>
                      <a:endParaRPr sz="12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287350">
                <a:tc>
                  <a:txBody>
                    <a:bodyPr/>
                    <a:lstStyle/>
                    <a:p>
                      <a:pPr marL="0" lvl="0" indent="0" algn="l" rtl="0">
                        <a:spcBef>
                          <a:spcPts val="0"/>
                        </a:spcBef>
                        <a:spcAft>
                          <a:spcPts val="0"/>
                        </a:spcAft>
                        <a:buNone/>
                      </a:pPr>
                      <a:r>
                        <a:rPr lang="en" sz="1200"/>
                        <a:t>Retention and Recruitment</a:t>
                      </a:r>
                      <a:endParaRPr sz="1200"/>
                    </a:p>
                    <a:p>
                      <a:pPr marL="0" lvl="0" indent="0" algn="l" rtl="0">
                        <a:spcBef>
                          <a:spcPts val="0"/>
                        </a:spcBef>
                        <a:spcAft>
                          <a:spcPts val="0"/>
                        </a:spcAft>
                        <a:buNone/>
                      </a:pPr>
                      <a:r>
                        <a:rPr lang="en" sz="1200"/>
                        <a:t>(Required by state law)</a:t>
                      </a:r>
                      <a:endParaRPr sz="12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a:t>$947,311</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11.6%</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$951,394</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a:t>11.6%</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($4,083)</a:t>
                      </a:r>
                      <a:endParaRPr sz="12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66825">
                <a:tc>
                  <a:txBody>
                    <a:bodyPr/>
                    <a:lstStyle/>
                    <a:p>
                      <a:pPr marL="0" lvl="0" indent="0" algn="l" rtl="0">
                        <a:spcBef>
                          <a:spcPts val="0"/>
                        </a:spcBef>
                        <a:spcAft>
                          <a:spcPts val="0"/>
                        </a:spcAft>
                        <a:buNone/>
                      </a:pPr>
                      <a:r>
                        <a:rPr lang="en" sz="1200" dirty="0"/>
                        <a:t>Transportation</a:t>
                      </a:r>
                      <a:endParaRPr sz="1200"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a:t>$ 0</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0%</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$ 0</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a:t>0%</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$0</a:t>
                      </a:r>
                      <a:endParaRPr sz="12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55000">
                <a:tc>
                  <a:txBody>
                    <a:bodyPr/>
                    <a:lstStyle/>
                    <a:p>
                      <a:pPr marL="0" lvl="0" indent="0" algn="l" rtl="0">
                        <a:spcBef>
                          <a:spcPts val="0"/>
                        </a:spcBef>
                        <a:spcAft>
                          <a:spcPts val="0"/>
                        </a:spcAft>
                        <a:buNone/>
                      </a:pPr>
                      <a:r>
                        <a:rPr lang="en" sz="1200"/>
                        <a:t>PPE Supplies</a:t>
                      </a:r>
                      <a:endParaRPr sz="12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a:solidFill>
                            <a:schemeClr val="dk1"/>
                          </a:solidFill>
                        </a:rPr>
                        <a:t>$4,083</a:t>
                      </a:r>
                      <a:endParaRPr sz="12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chemeClr val="dk1"/>
                          </a:solidFill>
                        </a:rPr>
                        <a:t>0%</a:t>
                      </a:r>
                      <a:endParaRPr sz="12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chemeClr val="dk1"/>
                          </a:solidFill>
                        </a:rPr>
                        <a:t>$0</a:t>
                      </a:r>
                      <a:endParaRPr sz="12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200">
                          <a:solidFill>
                            <a:schemeClr val="dk1"/>
                          </a:solidFill>
                        </a:rPr>
                        <a:t>0%</a:t>
                      </a:r>
                      <a:endParaRPr sz="12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chemeClr val="dk1"/>
                          </a:solidFill>
                        </a:rPr>
                        <a:t>$4,083</a:t>
                      </a:r>
                      <a:endParaRPr sz="1200">
                        <a:solidFill>
                          <a:schemeClr val="dk1"/>
                        </a:solidFill>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355000">
                <a:tc>
                  <a:txBody>
                    <a:bodyPr/>
                    <a:lstStyle/>
                    <a:p>
                      <a:pPr marL="0" lvl="0" indent="0" algn="l" rtl="0">
                        <a:spcBef>
                          <a:spcPts val="0"/>
                        </a:spcBef>
                        <a:spcAft>
                          <a:spcPts val="0"/>
                        </a:spcAft>
                        <a:buNone/>
                      </a:pPr>
                      <a:r>
                        <a:rPr lang="en" sz="1200" dirty="0"/>
                        <a:t>FDES &amp; Rooftop units at DMMS</a:t>
                      </a:r>
                      <a:endParaRPr sz="1200" dirty="0"/>
                    </a:p>
                  </a:txBody>
                  <a:tcPr marL="91425" marR="91425" marT="91425" marB="91425" anchor="ctr">
                    <a:lnR w="9525" cap="flat" cmpd="sng">
                      <a:solidFill>
                        <a:srgbClr val="9E9E9E"/>
                      </a:solidFill>
                      <a:prstDash val="solid"/>
                      <a:round/>
                      <a:headEnd type="none" w="sm" len="sm"/>
                      <a:tailEnd type="none" w="sm" len="sm"/>
                    </a:lnR>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Clr>
                          <a:schemeClr val="dk1"/>
                        </a:buClr>
                        <a:buSzPts val="1100"/>
                        <a:buFont typeface="Arial"/>
                        <a:buNone/>
                      </a:pPr>
                      <a:r>
                        <a:rPr lang="en" sz="1200">
                          <a:solidFill>
                            <a:schemeClr val="dk1"/>
                          </a:solidFill>
                        </a:rPr>
                        <a:t>$3,654,386</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chemeClr val="dk1"/>
                          </a:solidFill>
                        </a:rPr>
                        <a:t>44.6%</a:t>
                      </a:r>
                      <a:endParaRPr sz="12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Clr>
                          <a:schemeClr val="dk1"/>
                        </a:buClr>
                        <a:buSzPts val="1100"/>
                        <a:buFont typeface="Arial"/>
                        <a:buNone/>
                      </a:pPr>
                      <a:r>
                        <a:rPr lang="en" sz="1200">
                          <a:solidFill>
                            <a:schemeClr val="dk1"/>
                          </a:solidFill>
                        </a:rPr>
                        <a:t>$3,648,571</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chemeClr val="dk1"/>
                          </a:solidFill>
                        </a:rPr>
                        <a:t>44.6%</a:t>
                      </a:r>
                      <a:endParaRPr sz="12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chemeClr val="dk1"/>
                          </a:solidFill>
                        </a:rPr>
                        <a:t>$5,815</a:t>
                      </a:r>
                      <a:endParaRPr sz="12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55000">
                <a:tc>
                  <a:txBody>
                    <a:bodyPr/>
                    <a:lstStyle/>
                    <a:p>
                      <a:pPr marL="0" lvl="0" indent="0" algn="l" rtl="0">
                        <a:spcBef>
                          <a:spcPts val="0"/>
                        </a:spcBef>
                        <a:spcAft>
                          <a:spcPts val="0"/>
                        </a:spcAft>
                        <a:buNone/>
                      </a:pPr>
                      <a:r>
                        <a:rPr lang="en" sz="1200"/>
                        <a:t>Total</a:t>
                      </a:r>
                      <a:endParaRPr sz="1200"/>
                    </a:p>
                  </a:txBody>
                  <a:tcPr marL="91425" marR="91425" marT="91425" marB="91425" anchor="ctr">
                    <a:lnR w="9525" cap="flat" cmpd="sng">
                      <a:solidFill>
                        <a:srgbClr val="9E9E9E"/>
                      </a:solidFill>
                      <a:prstDash val="solid"/>
                      <a:round/>
                      <a:headEnd type="none" w="sm" len="sm"/>
                      <a:tailEnd type="none" w="sm" len="sm"/>
                    </a:lnR>
                    <a:lnT w="28575" cap="flat" cmpd="sng">
                      <a:solidFill>
                        <a:schemeClr val="dk1"/>
                      </a:solidFill>
                      <a:prstDash val="solid"/>
                      <a:round/>
                      <a:headEnd type="none" w="sm" len="sm"/>
                      <a:tailEnd type="none" w="sm" len="sm"/>
                    </a:lnT>
                  </a:tcPr>
                </a:tc>
                <a:tc>
                  <a:txBody>
                    <a:bodyPr/>
                    <a:lstStyle/>
                    <a:p>
                      <a:pPr marL="0" lvl="0" indent="0" algn="r" rtl="0">
                        <a:spcBef>
                          <a:spcPts val="0"/>
                        </a:spcBef>
                        <a:spcAft>
                          <a:spcPts val="0"/>
                        </a:spcAft>
                        <a:buNone/>
                      </a:pPr>
                      <a:r>
                        <a:rPr lang="en" sz="1200"/>
                        <a:t>$8,194,577</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100.0%</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a:t>$8,188,762</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8575" cap="flat" cmpd="sng">
                      <a:solidFill>
                        <a:schemeClr val="dk1"/>
                      </a:solidFill>
                      <a:prstDash val="solid"/>
                      <a:round/>
                      <a:headEnd type="none" w="sm" len="sm"/>
                      <a:tailEnd type="none" w="sm" len="sm"/>
                    </a:lnT>
                  </a:tcPr>
                </a:tc>
                <a:tc>
                  <a:txBody>
                    <a:bodyPr/>
                    <a:lstStyle/>
                    <a:p>
                      <a:pPr marL="0" lvl="0" indent="0" algn="r" rtl="0">
                        <a:spcBef>
                          <a:spcPts val="0"/>
                        </a:spcBef>
                        <a:spcAft>
                          <a:spcPts val="0"/>
                        </a:spcAft>
                        <a:buNone/>
                      </a:pPr>
                      <a:r>
                        <a:rPr lang="en" sz="1200"/>
                        <a:t>100.0%</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200" dirty="0"/>
                        <a:t>$5,815</a:t>
                      </a:r>
                      <a:endParaRPr sz="1200" dirty="0"/>
                    </a:p>
                  </a:txBody>
                  <a:tcPr marL="91425" marR="91425" marT="91425" marB="91425" anchor="ctr">
                    <a:lnL w="9525" cap="flat" cmpd="sng">
                      <a:solidFill>
                        <a:srgbClr val="9E9E9E"/>
                      </a:solidFill>
                      <a:prstDash val="solid"/>
                      <a:round/>
                      <a:headEnd type="none" w="sm" len="sm"/>
                      <a:tailEnd type="none" w="sm" len="sm"/>
                    </a:lnL>
                    <a:lnT w="28575" cap="flat" cmpd="sng">
                      <a:solidFill>
                        <a:schemeClr val="dk1"/>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FEBD-5F98-4C63-859F-879363B9D526}"/>
              </a:ext>
            </a:extLst>
          </p:cNvPr>
          <p:cNvSpPr>
            <a:spLocks noGrp="1"/>
          </p:cNvSpPr>
          <p:nvPr>
            <p:ph type="title"/>
          </p:nvPr>
        </p:nvSpPr>
        <p:spPr/>
        <p:txBody>
          <a:bodyPr/>
          <a:lstStyle/>
          <a:p>
            <a:r>
              <a:rPr lang="en" sz="1800" dirty="0"/>
              <a:t>CARES 3 Budgets = $8,194,577 </a:t>
            </a:r>
            <a:r>
              <a:rPr lang="en-US" sz="1800" dirty="0"/>
              <a:t>vs CARES 3 Actual &amp; Projected Expenditures</a:t>
            </a:r>
          </a:p>
        </p:txBody>
      </p:sp>
      <p:sp>
        <p:nvSpPr>
          <p:cNvPr id="3" name="Slide Number Placeholder 2">
            <a:extLst>
              <a:ext uri="{FF2B5EF4-FFF2-40B4-BE49-F238E27FC236}">
                <a16:creationId xmlns:a16="http://schemas.microsoft.com/office/drawing/2014/main" id="{9855827D-B713-4083-A181-15D2E9DAC8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aphicFrame>
        <p:nvGraphicFramePr>
          <p:cNvPr id="6" name="Table 5">
            <a:extLst>
              <a:ext uri="{FF2B5EF4-FFF2-40B4-BE49-F238E27FC236}">
                <a16:creationId xmlns:a16="http://schemas.microsoft.com/office/drawing/2014/main" id="{BB443F1B-452E-4591-AEA4-D44E59054C0D}"/>
              </a:ext>
            </a:extLst>
          </p:cNvPr>
          <p:cNvGraphicFramePr>
            <a:graphicFrameLocks noGrp="1"/>
          </p:cNvGraphicFramePr>
          <p:nvPr>
            <p:extLst>
              <p:ext uri="{D42A27DB-BD31-4B8C-83A1-F6EECF244321}">
                <p14:modId xmlns:p14="http://schemas.microsoft.com/office/powerpoint/2010/main" val="2172823655"/>
              </p:ext>
            </p:extLst>
          </p:nvPr>
        </p:nvGraphicFramePr>
        <p:xfrm>
          <a:off x="311700" y="857996"/>
          <a:ext cx="8257634" cy="3840479"/>
        </p:xfrm>
        <a:graphic>
          <a:graphicData uri="http://schemas.openxmlformats.org/drawingml/2006/table">
            <a:tbl>
              <a:tblPr>
                <a:tableStyleId>{D93C06EF-715F-4B71-88A7-1DBBAB382E42}</a:tableStyleId>
              </a:tblPr>
              <a:tblGrid>
                <a:gridCol w="1666613">
                  <a:extLst>
                    <a:ext uri="{9D8B030D-6E8A-4147-A177-3AD203B41FA5}">
                      <a16:colId xmlns:a16="http://schemas.microsoft.com/office/drawing/2014/main" val="1356690397"/>
                    </a:ext>
                  </a:extLst>
                </a:gridCol>
                <a:gridCol w="1639245">
                  <a:extLst>
                    <a:ext uri="{9D8B030D-6E8A-4147-A177-3AD203B41FA5}">
                      <a16:colId xmlns:a16="http://schemas.microsoft.com/office/drawing/2014/main" val="1817063071"/>
                    </a:ext>
                  </a:extLst>
                </a:gridCol>
                <a:gridCol w="1650592">
                  <a:extLst>
                    <a:ext uri="{9D8B030D-6E8A-4147-A177-3AD203B41FA5}">
                      <a16:colId xmlns:a16="http://schemas.microsoft.com/office/drawing/2014/main" val="1590272645"/>
                    </a:ext>
                  </a:extLst>
                </a:gridCol>
                <a:gridCol w="1822794">
                  <a:extLst>
                    <a:ext uri="{9D8B030D-6E8A-4147-A177-3AD203B41FA5}">
                      <a16:colId xmlns:a16="http://schemas.microsoft.com/office/drawing/2014/main" val="278479084"/>
                    </a:ext>
                  </a:extLst>
                </a:gridCol>
                <a:gridCol w="1478390">
                  <a:extLst>
                    <a:ext uri="{9D8B030D-6E8A-4147-A177-3AD203B41FA5}">
                      <a16:colId xmlns:a16="http://schemas.microsoft.com/office/drawing/2014/main" val="4007798251"/>
                    </a:ext>
                  </a:extLst>
                </a:gridCol>
              </a:tblGrid>
              <a:tr h="638414">
                <a:tc>
                  <a:txBody>
                    <a:bodyPr/>
                    <a:lstStyle/>
                    <a:p>
                      <a:pPr algn="ctr" fontAlgn="ctr"/>
                      <a:r>
                        <a:rPr lang="en-US" sz="1000" b="1" u="sng" strike="noStrike" dirty="0">
                          <a:effectLst/>
                        </a:rPr>
                        <a:t>Line Item</a:t>
                      </a:r>
                      <a:endParaRPr lang="en-US" sz="1000" b="1" i="0" u="sng" strike="noStrike" dirty="0">
                        <a:solidFill>
                          <a:srgbClr val="000000"/>
                        </a:solidFill>
                        <a:effectLst/>
                        <a:latin typeface="Times New Roman" panose="02020603050405020304" pitchFamily="18" charset="0"/>
                      </a:endParaRPr>
                    </a:p>
                  </a:txBody>
                  <a:tcPr marL="5795" marR="5795" marT="5795" marB="0" anchor="ctr">
                    <a:solidFill>
                      <a:srgbClr val="CC99FF"/>
                    </a:solidFill>
                  </a:tcPr>
                </a:tc>
                <a:tc>
                  <a:txBody>
                    <a:bodyPr/>
                    <a:lstStyle/>
                    <a:p>
                      <a:pPr algn="ctr" fontAlgn="ctr"/>
                      <a:r>
                        <a:rPr lang="en-US" sz="1000" b="1" u="sng" strike="noStrike" dirty="0">
                          <a:effectLst/>
                        </a:rPr>
                        <a:t>CARES 3 Budget after ALL Amendments</a:t>
                      </a:r>
                      <a:endParaRPr lang="en-US" sz="1000" b="1" i="0" u="sng" strike="noStrike" dirty="0">
                        <a:solidFill>
                          <a:srgbClr val="000000"/>
                        </a:solidFill>
                        <a:effectLst/>
                        <a:latin typeface="Times New Roman" panose="02020603050405020304" pitchFamily="18" charset="0"/>
                      </a:endParaRPr>
                    </a:p>
                  </a:txBody>
                  <a:tcPr marL="5795" marR="5795" marT="5795" marB="0" anchor="ctr">
                    <a:solidFill>
                      <a:srgbClr val="CC99FF"/>
                    </a:solidFill>
                  </a:tcPr>
                </a:tc>
                <a:tc>
                  <a:txBody>
                    <a:bodyPr/>
                    <a:lstStyle/>
                    <a:p>
                      <a:pPr algn="ctr" fontAlgn="ctr"/>
                      <a:r>
                        <a:rPr lang="en-US" sz="1000" b="1" u="sng" strike="noStrike" dirty="0">
                          <a:effectLst/>
                        </a:rPr>
                        <a:t>CARES 3 Actual Expenditures up to May 31,2024</a:t>
                      </a:r>
                      <a:endParaRPr lang="en-US" sz="1000" b="1" i="0" u="sng" strike="noStrike" dirty="0">
                        <a:solidFill>
                          <a:srgbClr val="000000"/>
                        </a:solidFill>
                        <a:effectLst/>
                        <a:latin typeface="Times New Roman" panose="02020603050405020304" pitchFamily="18" charset="0"/>
                      </a:endParaRPr>
                    </a:p>
                  </a:txBody>
                  <a:tcPr marL="5795" marR="5795" marT="5795" marB="0" anchor="ctr">
                    <a:solidFill>
                      <a:srgbClr val="CC99FF"/>
                    </a:solidFill>
                  </a:tcPr>
                </a:tc>
                <a:tc>
                  <a:txBody>
                    <a:bodyPr/>
                    <a:lstStyle/>
                    <a:p>
                      <a:pPr algn="ctr" fontAlgn="ctr"/>
                      <a:r>
                        <a:rPr lang="en-US" sz="1000" b="1" u="sng" strike="noStrike" dirty="0">
                          <a:effectLst/>
                        </a:rPr>
                        <a:t>CARES 3 Projected Budget Expenditures up to September 30, 2024</a:t>
                      </a:r>
                      <a:endParaRPr lang="en-US" sz="1000" b="1" i="0" u="sng" strike="noStrike" dirty="0">
                        <a:solidFill>
                          <a:srgbClr val="000000"/>
                        </a:solidFill>
                        <a:effectLst/>
                        <a:latin typeface="Times New Roman" panose="02020603050405020304" pitchFamily="18" charset="0"/>
                      </a:endParaRPr>
                    </a:p>
                  </a:txBody>
                  <a:tcPr marL="5795" marR="5795" marT="5795" marB="0" anchor="ctr">
                    <a:solidFill>
                      <a:srgbClr val="CC99FF"/>
                    </a:solidFill>
                  </a:tcPr>
                </a:tc>
                <a:tc>
                  <a:txBody>
                    <a:bodyPr/>
                    <a:lstStyle/>
                    <a:p>
                      <a:pPr algn="ctr" fontAlgn="ctr"/>
                      <a:r>
                        <a:rPr lang="en-US" sz="1000" b="1" u="sng" strike="noStrike" dirty="0">
                          <a:effectLst/>
                        </a:rPr>
                        <a:t>Percent of Total CARES 3 Budget</a:t>
                      </a:r>
                      <a:endParaRPr lang="en-US" sz="1000" b="1" i="0" u="sng" strike="noStrike" dirty="0">
                        <a:solidFill>
                          <a:srgbClr val="000000"/>
                        </a:solidFill>
                        <a:effectLst/>
                        <a:latin typeface="Times New Roman" panose="02020603050405020304" pitchFamily="18" charset="0"/>
                      </a:endParaRPr>
                    </a:p>
                  </a:txBody>
                  <a:tcPr marL="5795" marR="5795" marT="5795" marB="0" anchor="ctr">
                    <a:solidFill>
                      <a:srgbClr val="CC99FF"/>
                    </a:solidFill>
                  </a:tcPr>
                </a:tc>
                <a:extLst>
                  <a:ext uri="{0D108BD9-81ED-4DB2-BD59-A6C34878D82A}">
                    <a16:rowId xmlns:a16="http://schemas.microsoft.com/office/drawing/2014/main" val="1871645661"/>
                  </a:ext>
                </a:extLst>
              </a:tr>
              <a:tr h="390866">
                <a:tc>
                  <a:txBody>
                    <a:bodyPr/>
                    <a:lstStyle/>
                    <a:p>
                      <a:pPr algn="l" fontAlgn="t"/>
                      <a:r>
                        <a:rPr lang="en-US" sz="900" b="1" u="none" strike="noStrike" dirty="0">
                          <a:effectLst/>
                        </a:rPr>
                        <a:t>LEARNING RECOVERY</a:t>
                      </a:r>
                      <a:br>
                        <a:rPr lang="en-US" sz="900" b="1" u="none" strike="noStrike" dirty="0">
                          <a:effectLst/>
                        </a:rPr>
                      </a:br>
                      <a:r>
                        <a:rPr lang="en-US" sz="900" b="1" u="none" strike="noStrike" dirty="0">
                          <a:effectLst/>
                        </a:rPr>
                        <a:t>RETENTION &amp; RECRUITMENT</a:t>
                      </a:r>
                      <a:endParaRPr lang="en-US" sz="900" b="1" i="0" u="none" strike="noStrike" dirty="0">
                        <a:solidFill>
                          <a:srgbClr val="000000"/>
                        </a:solidFill>
                        <a:effectLst/>
                        <a:latin typeface="Calibri" panose="020F0502020204030204" pitchFamily="34" charset="0"/>
                      </a:endParaRPr>
                    </a:p>
                  </a:txBody>
                  <a:tcPr marL="5795" marR="5795" marT="5795" marB="0"/>
                </a:tc>
                <a:tc>
                  <a:txBody>
                    <a:bodyPr/>
                    <a:lstStyle/>
                    <a:p>
                      <a:pPr algn="r" fontAlgn="b"/>
                      <a:r>
                        <a:rPr lang="en-US" sz="1200" u="none" strike="noStrike" dirty="0">
                          <a:effectLst/>
                        </a:rPr>
                        <a:t> $             3,962,876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3,412,607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550,269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48.36%</a:t>
                      </a:r>
                      <a:endParaRPr lang="en-US" sz="1200" b="1" i="0" u="none" strike="noStrike" dirty="0">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96708132"/>
                  </a:ext>
                </a:extLst>
              </a:tr>
              <a:tr h="506823">
                <a:tc>
                  <a:txBody>
                    <a:bodyPr/>
                    <a:lstStyle/>
                    <a:p>
                      <a:pPr algn="l" fontAlgn="b"/>
                      <a:r>
                        <a:rPr lang="en-US" sz="800" b="1" u="none" strike="noStrike" dirty="0">
                          <a:effectLst/>
                        </a:rPr>
                        <a:t>AFTER SCHOOL CARE PROGRAMS ASSISTANCE &amp; MENTAL HEALTH SERVICES</a:t>
                      </a:r>
                      <a:endParaRPr lang="en-US" sz="8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196,600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148,363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18,237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2.03%</a:t>
                      </a:r>
                      <a:endParaRPr lang="en-US" sz="1200" b="1" i="0" u="none" strike="noStrike">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1392134048"/>
                  </a:ext>
                </a:extLst>
              </a:tr>
              <a:tr h="435165">
                <a:tc>
                  <a:txBody>
                    <a:bodyPr/>
                    <a:lstStyle/>
                    <a:p>
                      <a:pPr algn="l" fontAlgn="b"/>
                      <a:r>
                        <a:rPr lang="en-US" sz="800" b="1" u="none" strike="noStrike" dirty="0">
                          <a:effectLst/>
                        </a:rPr>
                        <a:t>CURRICULUM AND VIRTUAL PROGRAMS FOR ALL GRADE LEVELS</a:t>
                      </a:r>
                      <a:endParaRPr lang="en-US" sz="8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a:t>
                      </a:r>
                      <a:r>
                        <a:rPr lang="en-US" sz="1200" u="none" strike="noStrike">
                          <a:effectLst/>
                        </a:rPr>
                        <a:t>$                199,793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73,925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155,868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2.80%</a:t>
                      </a:r>
                      <a:endParaRPr lang="en-US" sz="1200" b="1" i="0" u="none" strike="noStrike">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2394557126"/>
                  </a:ext>
                </a:extLst>
              </a:tr>
              <a:tr h="304876">
                <a:tc>
                  <a:txBody>
                    <a:bodyPr/>
                    <a:lstStyle/>
                    <a:p>
                      <a:pPr algn="l" fontAlgn="b"/>
                      <a:r>
                        <a:rPr lang="en-US" sz="800" b="1" u="none" strike="noStrike" dirty="0">
                          <a:effectLst/>
                        </a:rPr>
                        <a:t>MASTER SCHEDULING SOFTWARE </a:t>
                      </a:r>
                      <a:endParaRPr lang="en-US" sz="8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 $                  62,656 </a:t>
                      </a:r>
                      <a:endParaRPr lang="en-US" sz="1200" b="1" i="0" u="none" strike="noStrike">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 $                  62,656 </a:t>
                      </a:r>
                      <a:endParaRPr lang="en-US" sz="1200" b="1" i="0" u="none" strike="noStrike">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0.76%</a:t>
                      </a:r>
                      <a:endParaRPr lang="en-US" sz="1200" b="1" i="0" u="none" strike="noStrike">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2766661341"/>
                  </a:ext>
                </a:extLst>
              </a:tr>
              <a:tr h="216714">
                <a:tc>
                  <a:txBody>
                    <a:bodyPr/>
                    <a:lstStyle/>
                    <a:p>
                      <a:pPr algn="l" fontAlgn="b"/>
                      <a:r>
                        <a:rPr lang="en-US" sz="800" b="1" u="none" strike="noStrike" dirty="0">
                          <a:effectLst/>
                        </a:rPr>
                        <a:t>PPE SUPPLIES</a:t>
                      </a:r>
                      <a:endParaRPr lang="en-US" sz="8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 $                    4,082 </a:t>
                      </a:r>
                      <a:endParaRPr lang="en-US" sz="1200" b="1" i="0" u="none" strike="noStrike">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 $                    4,082 </a:t>
                      </a:r>
                      <a:endParaRPr lang="en-US" sz="1200" b="1" i="0" u="none" strike="noStrike">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0.05%</a:t>
                      </a:r>
                      <a:endParaRPr lang="en-US" sz="1200" b="1" i="0" u="none" strike="noStrike" dirty="0">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2048098541"/>
                  </a:ext>
                </a:extLst>
              </a:tr>
              <a:tr h="435165">
                <a:tc>
                  <a:txBody>
                    <a:bodyPr/>
                    <a:lstStyle/>
                    <a:p>
                      <a:pPr algn="l" fontAlgn="b"/>
                      <a:r>
                        <a:rPr lang="en-US" sz="900" b="1" u="none" strike="noStrike" dirty="0">
                          <a:effectLst/>
                        </a:rPr>
                        <a:t>HVAC PROJECTS - FDES &amp; ROOFTOP UNITS - DMMS</a:t>
                      </a:r>
                      <a:endParaRPr lang="en-US" sz="9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3,588,570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2,423,785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1,164,785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43.79%</a:t>
                      </a:r>
                      <a:endParaRPr lang="en-US" sz="1200" b="1" i="0" u="none" strike="noStrike" dirty="0">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1235050963"/>
                  </a:ext>
                </a:extLst>
              </a:tr>
              <a:tr h="216714">
                <a:tc>
                  <a:txBody>
                    <a:bodyPr/>
                    <a:lstStyle/>
                    <a:p>
                      <a:pPr algn="l" fontAlgn="b"/>
                      <a:r>
                        <a:rPr lang="en-US" sz="900" b="1" u="none" strike="noStrike" dirty="0">
                          <a:effectLst/>
                        </a:rPr>
                        <a:t>COMPRESSORS - GQES</a:t>
                      </a:r>
                      <a:endParaRPr lang="en-US" sz="9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 $                  60,000 </a:t>
                      </a:r>
                      <a:endParaRPr lang="en-US" sz="1200" b="1" i="0" u="none" strike="noStrike">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 $                           -   </a:t>
                      </a:r>
                      <a:endParaRPr lang="en-US" sz="1200" b="1" i="0" u="none" strike="noStrike">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60,000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0.73%</a:t>
                      </a:r>
                      <a:endParaRPr lang="en-US" sz="1200" b="1" i="0" u="none" strike="noStrike" dirty="0">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2740547922"/>
                  </a:ext>
                </a:extLst>
              </a:tr>
              <a:tr h="435165">
                <a:tc>
                  <a:txBody>
                    <a:bodyPr/>
                    <a:lstStyle/>
                    <a:p>
                      <a:pPr algn="l" fontAlgn="b"/>
                      <a:r>
                        <a:rPr lang="en-US" sz="900" b="1" u="none" strike="noStrike" dirty="0">
                          <a:effectLst/>
                        </a:rPr>
                        <a:t>INDIRECT COST - FY2023 &amp; FY2024</a:t>
                      </a:r>
                      <a:endParaRPr lang="en-US" sz="9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 $                120,000 </a:t>
                      </a:r>
                      <a:endParaRPr lang="en-US" sz="1200" b="1" i="0" u="none" strike="noStrike">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a:effectLst/>
                        </a:rPr>
                        <a:t> $                           -   </a:t>
                      </a:r>
                      <a:endParaRPr lang="en-US" sz="1200" b="1" i="0" u="none" strike="noStrike">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a:t>
                      </a:r>
                      <a:r>
                        <a:rPr lang="en-US" sz="1200" u="none" strike="noStrike">
                          <a:effectLst/>
                        </a:rPr>
                        <a:t>$          120,000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1.46%</a:t>
                      </a:r>
                      <a:endParaRPr lang="en-US" sz="1200" b="1" i="0" u="none" strike="noStrike" dirty="0">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2137609908"/>
                  </a:ext>
                </a:extLst>
              </a:tr>
              <a:tr h="260577">
                <a:tc>
                  <a:txBody>
                    <a:bodyPr/>
                    <a:lstStyle/>
                    <a:p>
                      <a:pPr algn="r" fontAlgn="b"/>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8,194,577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6,125,418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 $             2,069,159 </a:t>
                      </a:r>
                      <a:endParaRPr lang="en-US" sz="1200" b="1" i="0" u="none" strike="noStrike" dirty="0">
                        <a:solidFill>
                          <a:srgbClr val="000000"/>
                        </a:solidFill>
                        <a:effectLst/>
                        <a:latin typeface="Calibri" panose="020F0502020204030204" pitchFamily="34" charset="0"/>
                      </a:endParaRPr>
                    </a:p>
                  </a:txBody>
                  <a:tcPr marL="5795" marR="5795" marT="5795" marB="0" anchor="b"/>
                </a:tc>
                <a:tc>
                  <a:txBody>
                    <a:bodyPr/>
                    <a:lstStyle/>
                    <a:p>
                      <a:pPr algn="r" fontAlgn="b"/>
                      <a:r>
                        <a:rPr lang="en-US" sz="1200" u="none" strike="noStrike" dirty="0">
                          <a:effectLst/>
                        </a:rPr>
                        <a:t>100.00%</a:t>
                      </a:r>
                      <a:endParaRPr lang="en-US" sz="1200" b="1" i="0" u="none" strike="noStrike" dirty="0">
                        <a:solidFill>
                          <a:srgbClr val="000000"/>
                        </a:solidFill>
                        <a:effectLst/>
                        <a:latin typeface="Calibri" panose="020F0502020204030204" pitchFamily="34" charset="0"/>
                      </a:endParaRPr>
                    </a:p>
                  </a:txBody>
                  <a:tcPr marL="5795" marR="5795" marT="5795" marB="0" anchor="b"/>
                </a:tc>
                <a:extLst>
                  <a:ext uri="{0D108BD9-81ED-4DB2-BD59-A6C34878D82A}">
                    <a16:rowId xmlns:a16="http://schemas.microsoft.com/office/drawing/2014/main" val="4022093134"/>
                  </a:ext>
                </a:extLst>
              </a:tr>
            </a:tbl>
          </a:graphicData>
        </a:graphic>
      </p:graphicFrame>
    </p:spTree>
    <p:extLst>
      <p:ext uri="{BB962C8B-B14F-4D97-AF65-F5344CB8AC3E}">
        <p14:creationId xmlns:p14="http://schemas.microsoft.com/office/powerpoint/2010/main" val="422065532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C9DAF8"/>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948</Words>
  <Application>Microsoft Office PowerPoint</Application>
  <PresentationFormat>On-screen Show (16:9)</PresentationFormat>
  <Paragraphs>257</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Playfair Display</vt:lpstr>
      <vt:lpstr>Times New Roman</vt:lpstr>
      <vt:lpstr>Oswald</vt:lpstr>
      <vt:lpstr>Simple Light</vt:lpstr>
      <vt:lpstr>COVID-19 Recovery Plan 2021</vt:lpstr>
      <vt:lpstr>Background:  The American Rescue Plan Act of 2021 provides additional relief to address the continued impact of COVID-19. The purpose of this presentation will be to share how the needs of students, families, teachers and infrastructure have been met through period to date expenditures and the final projected use of COVID-19/CARES 3 Funds.  Must appropriate at least 20% to support learning gaps caused by the pandemic.</vt:lpstr>
      <vt:lpstr>PowerPoint Presentation</vt:lpstr>
      <vt:lpstr>PowerPoint Presentation</vt:lpstr>
      <vt:lpstr>Financial Scope of Combined COVID-19 Federal Response</vt:lpstr>
      <vt:lpstr>Budget Expenditures for CRF and CARES Act 1 </vt:lpstr>
      <vt:lpstr>Allocations for Current CARES 2 and Cares 3 Budgets = $11,840,739</vt:lpstr>
      <vt:lpstr>Allocations for CARES 3 Budgets = $8,194,577</vt:lpstr>
      <vt:lpstr>CARES 3 Budgets = $8,194,577 vs CARES 3 Actual &amp; Projected Expenditures</vt:lpstr>
      <vt:lpstr>Allocation for HVAC CARES 3 - ARP-CSLRF-COVID-19</vt:lpstr>
      <vt:lpstr>HVAC ARP-CSLRF-COVID-19-CARES 3 Budget = $851V896 vs CARES 3 HVAC Projected Expenditures to December 31, 2024 </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Recovery Plan 2021</dc:title>
  <dc:creator>DiAnna Liller</dc:creator>
  <cp:lastModifiedBy>DiAnna Liller</cp:lastModifiedBy>
  <cp:revision>15</cp:revision>
  <dcterms:modified xsi:type="dcterms:W3CDTF">2024-06-07T12:04:47Z</dcterms:modified>
</cp:coreProperties>
</file>